
<file path=[Content_Types].xml><?xml version="1.0" encoding="utf-8"?>
<Types xmlns="http://schemas.openxmlformats.org/package/2006/content-types">
  <Default Extension="aac" ContentType="audio/aac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87" r:id="rId3"/>
    <p:sldId id="288" r:id="rId4"/>
    <p:sldId id="289" r:id="rId5"/>
    <p:sldId id="290" r:id="rId6"/>
    <p:sldId id="257" r:id="rId7"/>
    <p:sldId id="259" r:id="rId8"/>
    <p:sldId id="261" r:id="rId9"/>
    <p:sldId id="292" r:id="rId10"/>
    <p:sldId id="263" r:id="rId11"/>
    <p:sldId id="264" r:id="rId12"/>
    <p:sldId id="293" r:id="rId13"/>
    <p:sldId id="308" r:id="rId14"/>
    <p:sldId id="309" r:id="rId15"/>
    <p:sldId id="298" r:id="rId16"/>
    <p:sldId id="299" r:id="rId17"/>
    <p:sldId id="265" r:id="rId18"/>
    <p:sldId id="294" r:id="rId19"/>
    <p:sldId id="295" r:id="rId20"/>
    <p:sldId id="296" r:id="rId21"/>
    <p:sldId id="297" r:id="rId22"/>
    <p:sldId id="266" r:id="rId23"/>
    <p:sldId id="267" r:id="rId24"/>
    <p:sldId id="300" r:id="rId25"/>
    <p:sldId id="301" r:id="rId26"/>
    <p:sldId id="268" r:id="rId27"/>
    <p:sldId id="302" r:id="rId28"/>
    <p:sldId id="303" r:id="rId29"/>
    <p:sldId id="304" r:id="rId30"/>
    <p:sldId id="305" r:id="rId31"/>
    <p:sldId id="269" r:id="rId32"/>
    <p:sldId id="306" r:id="rId33"/>
    <p:sldId id="271" r:id="rId34"/>
    <p:sldId id="272" r:id="rId35"/>
    <p:sldId id="30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1DEE1A-FAA6-4EB4-995F-F982EE71323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2FCBB2-B92C-4162-89BE-1F354CE3A6E4}">
      <dgm:prSet/>
      <dgm:spPr/>
      <dgm:t>
        <a:bodyPr/>
        <a:lstStyle/>
        <a:p>
          <a:r>
            <a:rPr lang="en-US" b="1" i="0" baseline="0"/>
            <a:t>ETL (Extract, Transform, Load) Process</a:t>
          </a:r>
          <a:endParaRPr lang="en-US"/>
        </a:p>
      </dgm:t>
    </dgm:pt>
    <dgm:pt modelId="{B219D6C5-1307-4625-A63E-4A6277A5BACE}" type="parTrans" cxnId="{42BE12A5-F5FC-4551-B783-21F3DBADE4B4}">
      <dgm:prSet/>
      <dgm:spPr/>
      <dgm:t>
        <a:bodyPr/>
        <a:lstStyle/>
        <a:p>
          <a:endParaRPr lang="en-US"/>
        </a:p>
      </dgm:t>
    </dgm:pt>
    <dgm:pt modelId="{7FD71BCB-E33E-4D3A-B1BC-8FBEC3EBD997}" type="sibTrans" cxnId="{42BE12A5-F5FC-4551-B783-21F3DBADE4B4}">
      <dgm:prSet/>
      <dgm:spPr/>
      <dgm:t>
        <a:bodyPr/>
        <a:lstStyle/>
        <a:p>
          <a:endParaRPr lang="en-US"/>
        </a:p>
      </dgm:t>
    </dgm:pt>
    <dgm:pt modelId="{9129D5C5-69C9-4B27-B252-48451A23BABB}">
      <dgm:prSet/>
      <dgm:spPr/>
      <dgm:t>
        <a:bodyPr/>
        <a:lstStyle/>
        <a:p>
          <a:r>
            <a:rPr lang="en-US" b="1" i="0" baseline="0"/>
            <a:t>Data Staging</a:t>
          </a:r>
          <a:endParaRPr lang="en-US"/>
        </a:p>
      </dgm:t>
    </dgm:pt>
    <dgm:pt modelId="{5841D23F-7342-44D8-AA00-D09D37A604FA}" type="parTrans" cxnId="{3D5E99D7-5710-49E5-93FB-1468374D4D58}">
      <dgm:prSet/>
      <dgm:spPr/>
      <dgm:t>
        <a:bodyPr/>
        <a:lstStyle/>
        <a:p>
          <a:endParaRPr lang="en-US"/>
        </a:p>
      </dgm:t>
    </dgm:pt>
    <dgm:pt modelId="{4DCB5DEA-7FDF-4873-B673-D830DFE05B7C}" type="sibTrans" cxnId="{3D5E99D7-5710-49E5-93FB-1468374D4D58}">
      <dgm:prSet/>
      <dgm:spPr/>
      <dgm:t>
        <a:bodyPr/>
        <a:lstStyle/>
        <a:p>
          <a:endParaRPr lang="en-US"/>
        </a:p>
      </dgm:t>
    </dgm:pt>
    <dgm:pt modelId="{C6000A30-504D-4187-87E9-AD475CC1F903}">
      <dgm:prSet/>
      <dgm:spPr/>
      <dgm:t>
        <a:bodyPr/>
        <a:lstStyle/>
        <a:p>
          <a:r>
            <a:rPr lang="en-US" b="0" i="0" baseline="0" dirty="0"/>
            <a:t>Loaded raw CSV data into HDFS using: Microsoft Azure -&gt; Docker Desktop -&gt; Ambari Sandbox -&gt; Putty.</a:t>
          </a:r>
          <a:endParaRPr lang="en-US" dirty="0"/>
        </a:p>
      </dgm:t>
    </dgm:pt>
    <dgm:pt modelId="{6BCD2AF2-F83C-425C-99A9-940D0631B31B}" type="parTrans" cxnId="{C816819B-7647-4C9A-8BA6-3F1E2871E14B}">
      <dgm:prSet/>
      <dgm:spPr/>
      <dgm:t>
        <a:bodyPr/>
        <a:lstStyle/>
        <a:p>
          <a:endParaRPr lang="en-US"/>
        </a:p>
      </dgm:t>
    </dgm:pt>
    <dgm:pt modelId="{78F97936-4346-45E6-B624-AC1FED13BEB5}" type="sibTrans" cxnId="{C816819B-7647-4C9A-8BA6-3F1E2871E14B}">
      <dgm:prSet/>
      <dgm:spPr/>
      <dgm:t>
        <a:bodyPr/>
        <a:lstStyle/>
        <a:p>
          <a:endParaRPr lang="en-US"/>
        </a:p>
      </dgm:t>
    </dgm:pt>
    <dgm:pt modelId="{EF619087-1322-47BF-B26F-76149325C8CA}">
      <dgm:prSet/>
      <dgm:spPr/>
      <dgm:t>
        <a:bodyPr/>
        <a:lstStyle/>
        <a:p>
          <a:r>
            <a:rPr lang="en-US" b="0" i="0" baseline="0" dirty="0"/>
            <a:t>Inspected and verified schema compatibility.</a:t>
          </a:r>
          <a:endParaRPr lang="en-US" dirty="0"/>
        </a:p>
      </dgm:t>
    </dgm:pt>
    <dgm:pt modelId="{0B307697-B409-483F-A09A-67503918AAC7}" type="parTrans" cxnId="{F8CB4F7A-E64C-4603-9511-55771CA8B613}">
      <dgm:prSet/>
      <dgm:spPr/>
      <dgm:t>
        <a:bodyPr/>
        <a:lstStyle/>
        <a:p>
          <a:endParaRPr lang="en-US"/>
        </a:p>
      </dgm:t>
    </dgm:pt>
    <dgm:pt modelId="{2D5ADDDC-D6B6-49A2-A626-E1480646DF6A}" type="sibTrans" cxnId="{F8CB4F7A-E64C-4603-9511-55771CA8B613}">
      <dgm:prSet/>
      <dgm:spPr/>
      <dgm:t>
        <a:bodyPr/>
        <a:lstStyle/>
        <a:p>
          <a:endParaRPr lang="en-US"/>
        </a:p>
      </dgm:t>
    </dgm:pt>
    <dgm:pt modelId="{BDFD1CD6-0CCE-482F-B63A-B658661EF0D6}">
      <dgm:prSet/>
      <dgm:spPr/>
      <dgm:t>
        <a:bodyPr/>
        <a:lstStyle/>
        <a:p>
          <a:r>
            <a:rPr lang="en-US" b="1" i="0" baseline="0"/>
            <a:t>Data Transformation</a:t>
          </a:r>
          <a:endParaRPr lang="en-US"/>
        </a:p>
      </dgm:t>
    </dgm:pt>
    <dgm:pt modelId="{5F2AA8C0-3DBB-4595-A6B0-AD51D6FCE75F}" type="parTrans" cxnId="{AA09AE19-C94A-4615-A34A-51305B830EA4}">
      <dgm:prSet/>
      <dgm:spPr/>
      <dgm:t>
        <a:bodyPr/>
        <a:lstStyle/>
        <a:p>
          <a:endParaRPr lang="en-US"/>
        </a:p>
      </dgm:t>
    </dgm:pt>
    <dgm:pt modelId="{3C657303-5A36-4210-B147-2BEDCA99B3BC}" type="sibTrans" cxnId="{AA09AE19-C94A-4615-A34A-51305B830EA4}">
      <dgm:prSet/>
      <dgm:spPr/>
      <dgm:t>
        <a:bodyPr/>
        <a:lstStyle/>
        <a:p>
          <a:endParaRPr lang="en-US"/>
        </a:p>
      </dgm:t>
    </dgm:pt>
    <dgm:pt modelId="{3CB6DD6F-3531-48FA-A028-66593A6A1110}">
      <dgm:prSet/>
      <dgm:spPr/>
      <dgm:t>
        <a:bodyPr/>
        <a:lstStyle/>
        <a:p>
          <a:r>
            <a:rPr lang="en-US" b="0" i="0" baseline="0"/>
            <a:t>Cleaned and restructured using </a:t>
          </a:r>
          <a:r>
            <a:rPr lang="en-US" i="0" baseline="0"/>
            <a:t>RStudio</a:t>
          </a:r>
          <a:r>
            <a:rPr lang="en-US" b="0" i="0" baseline="0"/>
            <a:t>.</a:t>
          </a:r>
          <a:endParaRPr lang="en-US"/>
        </a:p>
      </dgm:t>
    </dgm:pt>
    <dgm:pt modelId="{46EBB082-F048-4674-B5C5-6997A5697C40}" type="parTrans" cxnId="{5EB1CE36-77DA-4BA3-91A9-4184E6D6644B}">
      <dgm:prSet/>
      <dgm:spPr/>
      <dgm:t>
        <a:bodyPr/>
        <a:lstStyle/>
        <a:p>
          <a:endParaRPr lang="en-US"/>
        </a:p>
      </dgm:t>
    </dgm:pt>
    <dgm:pt modelId="{4FF53EB5-5AF9-42B2-9170-D647AB458D4C}" type="sibTrans" cxnId="{5EB1CE36-77DA-4BA3-91A9-4184E6D6644B}">
      <dgm:prSet/>
      <dgm:spPr/>
      <dgm:t>
        <a:bodyPr/>
        <a:lstStyle/>
        <a:p>
          <a:endParaRPr lang="en-US"/>
        </a:p>
      </dgm:t>
    </dgm:pt>
    <dgm:pt modelId="{1B3EF238-0A2F-4E52-9598-45CDB02F828A}">
      <dgm:prSet/>
      <dgm:spPr/>
      <dgm:t>
        <a:bodyPr/>
        <a:lstStyle/>
        <a:p>
          <a:r>
            <a:rPr lang="en-US" b="0" i="0" baseline="0" dirty="0"/>
            <a:t>Added derived metrics.</a:t>
          </a:r>
          <a:endParaRPr lang="en-US" dirty="0"/>
        </a:p>
      </dgm:t>
    </dgm:pt>
    <dgm:pt modelId="{7CF3F265-4170-45BD-92E8-F42D9C54956A}" type="parTrans" cxnId="{60C40BE4-2837-4370-972E-32BA0B809847}">
      <dgm:prSet/>
      <dgm:spPr/>
      <dgm:t>
        <a:bodyPr/>
        <a:lstStyle/>
        <a:p>
          <a:endParaRPr lang="en-US"/>
        </a:p>
      </dgm:t>
    </dgm:pt>
    <dgm:pt modelId="{8E00BA77-7082-4D59-812B-69D2244F7D82}" type="sibTrans" cxnId="{60C40BE4-2837-4370-972E-32BA0B809847}">
      <dgm:prSet/>
      <dgm:spPr/>
      <dgm:t>
        <a:bodyPr/>
        <a:lstStyle/>
        <a:p>
          <a:endParaRPr lang="en-US"/>
        </a:p>
      </dgm:t>
    </dgm:pt>
    <dgm:pt modelId="{3CDABB69-C57A-4C1B-834B-B3C4B524E8C3}">
      <dgm:prSet/>
      <dgm:spPr/>
      <dgm:t>
        <a:bodyPr/>
        <a:lstStyle/>
        <a:p>
          <a:r>
            <a:rPr lang="en-US" b="0" i="0" baseline="0"/>
            <a:t>Removed duplicates and handled missing values.</a:t>
          </a:r>
          <a:endParaRPr lang="en-US"/>
        </a:p>
      </dgm:t>
    </dgm:pt>
    <dgm:pt modelId="{D28F8082-6382-4790-B5B7-073C75684432}" type="parTrans" cxnId="{B102D6E2-BC47-4C88-821B-54A2AA76208C}">
      <dgm:prSet/>
      <dgm:spPr/>
      <dgm:t>
        <a:bodyPr/>
        <a:lstStyle/>
        <a:p>
          <a:endParaRPr lang="en-US"/>
        </a:p>
      </dgm:t>
    </dgm:pt>
    <dgm:pt modelId="{8E3E1BA3-679E-4390-9F57-4FF390C000D7}" type="sibTrans" cxnId="{B102D6E2-BC47-4C88-821B-54A2AA76208C}">
      <dgm:prSet/>
      <dgm:spPr/>
      <dgm:t>
        <a:bodyPr/>
        <a:lstStyle/>
        <a:p>
          <a:endParaRPr lang="en-US"/>
        </a:p>
      </dgm:t>
    </dgm:pt>
    <dgm:pt modelId="{95D49DF8-61C6-4301-923E-831FA1E8F638}">
      <dgm:prSet/>
      <dgm:spPr/>
      <dgm:t>
        <a:bodyPr/>
        <a:lstStyle/>
        <a:p>
          <a:r>
            <a:rPr lang="en-US" b="1" i="0" baseline="0"/>
            <a:t>Data Loading</a:t>
          </a:r>
          <a:endParaRPr lang="en-US"/>
        </a:p>
      </dgm:t>
    </dgm:pt>
    <dgm:pt modelId="{51EDD693-C2BD-4CB1-9BC6-3D992DE1B9AE}" type="parTrans" cxnId="{41E51BD2-DC08-4A99-B25C-A0BCC2FE2203}">
      <dgm:prSet/>
      <dgm:spPr/>
      <dgm:t>
        <a:bodyPr/>
        <a:lstStyle/>
        <a:p>
          <a:endParaRPr lang="en-US"/>
        </a:p>
      </dgm:t>
    </dgm:pt>
    <dgm:pt modelId="{97D25D5B-9AFD-47BA-ADC4-8338293B5167}" type="sibTrans" cxnId="{41E51BD2-DC08-4A99-B25C-A0BCC2FE2203}">
      <dgm:prSet/>
      <dgm:spPr/>
      <dgm:t>
        <a:bodyPr/>
        <a:lstStyle/>
        <a:p>
          <a:endParaRPr lang="en-US"/>
        </a:p>
      </dgm:t>
    </dgm:pt>
    <dgm:pt modelId="{AAAA3AFA-DFE5-48AD-AFCB-A2DC42EAA977}">
      <dgm:prSet/>
      <dgm:spPr/>
      <dgm:t>
        <a:bodyPr/>
        <a:lstStyle/>
        <a:p>
          <a:r>
            <a:rPr lang="en-US" b="0" i="0" baseline="0"/>
            <a:t>Created Hive tables with clean schema.</a:t>
          </a:r>
          <a:endParaRPr lang="en-US"/>
        </a:p>
      </dgm:t>
    </dgm:pt>
    <dgm:pt modelId="{A9D87199-EC6D-4CA6-B9F6-0C53BDE3663E}" type="parTrans" cxnId="{6A31C4F5-316F-4AF5-8919-F1F9CBB09AC1}">
      <dgm:prSet/>
      <dgm:spPr/>
      <dgm:t>
        <a:bodyPr/>
        <a:lstStyle/>
        <a:p>
          <a:endParaRPr lang="en-US"/>
        </a:p>
      </dgm:t>
    </dgm:pt>
    <dgm:pt modelId="{8108994F-A97D-4893-9966-85C052F600F1}" type="sibTrans" cxnId="{6A31C4F5-316F-4AF5-8919-F1F9CBB09AC1}">
      <dgm:prSet/>
      <dgm:spPr/>
      <dgm:t>
        <a:bodyPr/>
        <a:lstStyle/>
        <a:p>
          <a:endParaRPr lang="en-US"/>
        </a:p>
      </dgm:t>
    </dgm:pt>
    <dgm:pt modelId="{D06E2DE2-295A-49AD-9FF1-9B1645FBC766}">
      <dgm:prSet/>
      <dgm:spPr/>
      <dgm:t>
        <a:bodyPr/>
        <a:lstStyle/>
        <a:p>
          <a:r>
            <a:rPr lang="en-US" b="0" i="0" baseline="0"/>
            <a:t>Loaded data using Hive SQL into fact and dimension tables.</a:t>
          </a:r>
          <a:endParaRPr lang="en-US"/>
        </a:p>
      </dgm:t>
    </dgm:pt>
    <dgm:pt modelId="{28B4BB07-55A9-4D69-88C3-3177E13CBDC7}" type="parTrans" cxnId="{D1DB538E-41FD-4621-AC5F-84D6F0775C17}">
      <dgm:prSet/>
      <dgm:spPr/>
      <dgm:t>
        <a:bodyPr/>
        <a:lstStyle/>
        <a:p>
          <a:endParaRPr lang="en-US"/>
        </a:p>
      </dgm:t>
    </dgm:pt>
    <dgm:pt modelId="{2F56FE90-B23C-4503-9C1F-53DF50CE49E7}" type="sibTrans" cxnId="{D1DB538E-41FD-4621-AC5F-84D6F0775C17}">
      <dgm:prSet/>
      <dgm:spPr/>
      <dgm:t>
        <a:bodyPr/>
        <a:lstStyle/>
        <a:p>
          <a:endParaRPr lang="en-US"/>
        </a:p>
      </dgm:t>
    </dgm:pt>
    <dgm:pt modelId="{30472AD5-B696-4604-9781-BB8217B4D2CC}">
      <dgm:prSet/>
      <dgm:spPr/>
      <dgm:t>
        <a:bodyPr/>
        <a:lstStyle/>
        <a:p>
          <a:r>
            <a:rPr lang="en-US" b="0" i="0" baseline="0" dirty="0"/>
            <a:t>Used proper file formats and managed headers.</a:t>
          </a:r>
          <a:endParaRPr lang="en-US" dirty="0"/>
        </a:p>
      </dgm:t>
    </dgm:pt>
    <dgm:pt modelId="{5BEA2509-C617-4A59-8835-FA12A01091E6}" type="parTrans" cxnId="{72BCF99A-E1C2-474D-A945-EBF6B6636973}">
      <dgm:prSet/>
      <dgm:spPr/>
      <dgm:t>
        <a:bodyPr/>
        <a:lstStyle/>
        <a:p>
          <a:endParaRPr lang="en-US"/>
        </a:p>
      </dgm:t>
    </dgm:pt>
    <dgm:pt modelId="{9CD38A50-E18F-40EB-AE3D-9EC76F120500}" type="sibTrans" cxnId="{72BCF99A-E1C2-474D-A945-EBF6B6636973}">
      <dgm:prSet/>
      <dgm:spPr/>
      <dgm:t>
        <a:bodyPr/>
        <a:lstStyle/>
        <a:p>
          <a:endParaRPr lang="en-US"/>
        </a:p>
      </dgm:t>
    </dgm:pt>
    <dgm:pt modelId="{6CE15467-B407-4350-AD09-0C57E3EFE6A7}" type="pres">
      <dgm:prSet presAssocID="{871DEE1A-FAA6-4EB4-995F-F982EE713235}" presName="linear" presStyleCnt="0">
        <dgm:presLayoutVars>
          <dgm:dir/>
          <dgm:animLvl val="lvl"/>
          <dgm:resizeHandles val="exact"/>
        </dgm:presLayoutVars>
      </dgm:prSet>
      <dgm:spPr/>
    </dgm:pt>
    <dgm:pt modelId="{607A9668-B72E-498A-9B45-44AB34DB7712}" type="pres">
      <dgm:prSet presAssocID="{D62FCBB2-B92C-4162-89BE-1F354CE3A6E4}" presName="parentLin" presStyleCnt="0"/>
      <dgm:spPr/>
    </dgm:pt>
    <dgm:pt modelId="{ED6D71BA-1B73-4AB9-852C-B4C3CDA7AA93}" type="pres">
      <dgm:prSet presAssocID="{D62FCBB2-B92C-4162-89BE-1F354CE3A6E4}" presName="parentLeftMargin" presStyleLbl="node1" presStyleIdx="0" presStyleCnt="4"/>
      <dgm:spPr/>
    </dgm:pt>
    <dgm:pt modelId="{FECDC0EC-9E95-48BC-8F2D-5030BDD9B47A}" type="pres">
      <dgm:prSet presAssocID="{D62FCBB2-B92C-4162-89BE-1F354CE3A6E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DFBB87A-BE51-4F72-8D96-916457C29F35}" type="pres">
      <dgm:prSet presAssocID="{D62FCBB2-B92C-4162-89BE-1F354CE3A6E4}" presName="negativeSpace" presStyleCnt="0"/>
      <dgm:spPr/>
    </dgm:pt>
    <dgm:pt modelId="{15E14796-8E60-42FE-AB60-012EC2043509}" type="pres">
      <dgm:prSet presAssocID="{D62FCBB2-B92C-4162-89BE-1F354CE3A6E4}" presName="childText" presStyleLbl="conFgAcc1" presStyleIdx="0" presStyleCnt="4">
        <dgm:presLayoutVars>
          <dgm:bulletEnabled val="1"/>
        </dgm:presLayoutVars>
      </dgm:prSet>
      <dgm:spPr/>
    </dgm:pt>
    <dgm:pt modelId="{A20B1E3C-B3F3-4D3C-9C97-7B34938711FC}" type="pres">
      <dgm:prSet presAssocID="{7FD71BCB-E33E-4D3A-B1BC-8FBEC3EBD997}" presName="spaceBetweenRectangles" presStyleCnt="0"/>
      <dgm:spPr/>
    </dgm:pt>
    <dgm:pt modelId="{D589B5EE-957F-4D09-B8B6-99CFB81F7F9C}" type="pres">
      <dgm:prSet presAssocID="{9129D5C5-69C9-4B27-B252-48451A23BABB}" presName="parentLin" presStyleCnt="0"/>
      <dgm:spPr/>
    </dgm:pt>
    <dgm:pt modelId="{7BC3DFAD-B103-4783-88DC-B2124538ECAB}" type="pres">
      <dgm:prSet presAssocID="{9129D5C5-69C9-4B27-B252-48451A23BABB}" presName="parentLeftMargin" presStyleLbl="node1" presStyleIdx="0" presStyleCnt="4"/>
      <dgm:spPr/>
    </dgm:pt>
    <dgm:pt modelId="{5F7087DB-F077-422C-8B27-A5D3344837AA}" type="pres">
      <dgm:prSet presAssocID="{9129D5C5-69C9-4B27-B252-48451A23BAB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6E8B4F5-F810-4BB2-876A-DE3B861ECC27}" type="pres">
      <dgm:prSet presAssocID="{9129D5C5-69C9-4B27-B252-48451A23BABB}" presName="negativeSpace" presStyleCnt="0"/>
      <dgm:spPr/>
    </dgm:pt>
    <dgm:pt modelId="{A99371AF-922F-4627-9F6B-52C71644F49B}" type="pres">
      <dgm:prSet presAssocID="{9129D5C5-69C9-4B27-B252-48451A23BABB}" presName="childText" presStyleLbl="conFgAcc1" presStyleIdx="1" presStyleCnt="4">
        <dgm:presLayoutVars>
          <dgm:bulletEnabled val="1"/>
        </dgm:presLayoutVars>
      </dgm:prSet>
      <dgm:spPr/>
    </dgm:pt>
    <dgm:pt modelId="{BAC3270B-FD13-455D-AF18-6367D4B8BEC3}" type="pres">
      <dgm:prSet presAssocID="{4DCB5DEA-7FDF-4873-B673-D830DFE05B7C}" presName="spaceBetweenRectangles" presStyleCnt="0"/>
      <dgm:spPr/>
    </dgm:pt>
    <dgm:pt modelId="{BBA525AA-3EFC-4EE9-A35D-8107F31ED852}" type="pres">
      <dgm:prSet presAssocID="{BDFD1CD6-0CCE-482F-B63A-B658661EF0D6}" presName="parentLin" presStyleCnt="0"/>
      <dgm:spPr/>
    </dgm:pt>
    <dgm:pt modelId="{7D2564B4-090E-4595-B2A5-1F2473C62473}" type="pres">
      <dgm:prSet presAssocID="{BDFD1CD6-0CCE-482F-B63A-B658661EF0D6}" presName="parentLeftMargin" presStyleLbl="node1" presStyleIdx="1" presStyleCnt="4"/>
      <dgm:spPr/>
    </dgm:pt>
    <dgm:pt modelId="{DFB0F2D1-EC7F-47F0-89D5-A51A27AFBADD}" type="pres">
      <dgm:prSet presAssocID="{BDFD1CD6-0CCE-482F-B63A-B658661EF0D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2554466-7D7C-490B-BEBE-A5916B5977E9}" type="pres">
      <dgm:prSet presAssocID="{BDFD1CD6-0CCE-482F-B63A-B658661EF0D6}" presName="negativeSpace" presStyleCnt="0"/>
      <dgm:spPr/>
    </dgm:pt>
    <dgm:pt modelId="{06A7B4D7-268F-4E82-818B-DC0139D374AF}" type="pres">
      <dgm:prSet presAssocID="{BDFD1CD6-0CCE-482F-B63A-B658661EF0D6}" presName="childText" presStyleLbl="conFgAcc1" presStyleIdx="2" presStyleCnt="4">
        <dgm:presLayoutVars>
          <dgm:bulletEnabled val="1"/>
        </dgm:presLayoutVars>
      </dgm:prSet>
      <dgm:spPr/>
    </dgm:pt>
    <dgm:pt modelId="{7B06ADB3-26D9-4D50-A3E0-0A63758CD2DB}" type="pres">
      <dgm:prSet presAssocID="{3C657303-5A36-4210-B147-2BEDCA99B3BC}" presName="spaceBetweenRectangles" presStyleCnt="0"/>
      <dgm:spPr/>
    </dgm:pt>
    <dgm:pt modelId="{AE51708C-2E4A-4998-944B-4D1378910628}" type="pres">
      <dgm:prSet presAssocID="{95D49DF8-61C6-4301-923E-831FA1E8F638}" presName="parentLin" presStyleCnt="0"/>
      <dgm:spPr/>
    </dgm:pt>
    <dgm:pt modelId="{9E64F7FE-B5B6-4017-AE3D-015EFE721A02}" type="pres">
      <dgm:prSet presAssocID="{95D49DF8-61C6-4301-923E-831FA1E8F638}" presName="parentLeftMargin" presStyleLbl="node1" presStyleIdx="2" presStyleCnt="4"/>
      <dgm:spPr/>
    </dgm:pt>
    <dgm:pt modelId="{6A922C92-F46F-44B6-97D3-B202D9839901}" type="pres">
      <dgm:prSet presAssocID="{95D49DF8-61C6-4301-923E-831FA1E8F63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D1C3A71-71F2-4EA4-8F28-FE9832689066}" type="pres">
      <dgm:prSet presAssocID="{95D49DF8-61C6-4301-923E-831FA1E8F638}" presName="negativeSpace" presStyleCnt="0"/>
      <dgm:spPr/>
    </dgm:pt>
    <dgm:pt modelId="{40445943-269A-4616-8832-D8B9A8B31C7B}" type="pres">
      <dgm:prSet presAssocID="{95D49DF8-61C6-4301-923E-831FA1E8F638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4AA14D00-708E-4BA7-AA76-E63A493418E6}" type="presOf" srcId="{3CB6DD6F-3531-48FA-A028-66593A6A1110}" destId="{06A7B4D7-268F-4E82-818B-DC0139D374AF}" srcOrd="0" destOrd="0" presId="urn:microsoft.com/office/officeart/2005/8/layout/list1"/>
    <dgm:cxn modelId="{67E7E90E-03DA-4509-9471-E79E3246021E}" type="presOf" srcId="{D62FCBB2-B92C-4162-89BE-1F354CE3A6E4}" destId="{ED6D71BA-1B73-4AB9-852C-B4C3CDA7AA93}" srcOrd="0" destOrd="0" presId="urn:microsoft.com/office/officeart/2005/8/layout/list1"/>
    <dgm:cxn modelId="{AA09AE19-C94A-4615-A34A-51305B830EA4}" srcId="{871DEE1A-FAA6-4EB4-995F-F982EE713235}" destId="{BDFD1CD6-0CCE-482F-B63A-B658661EF0D6}" srcOrd="2" destOrd="0" parTransId="{5F2AA8C0-3DBB-4595-A6B0-AD51D6FCE75F}" sibTransId="{3C657303-5A36-4210-B147-2BEDCA99B3BC}"/>
    <dgm:cxn modelId="{5F871A1C-7539-4D75-96E8-15C960410879}" type="presOf" srcId="{C6000A30-504D-4187-87E9-AD475CC1F903}" destId="{A99371AF-922F-4627-9F6B-52C71644F49B}" srcOrd="0" destOrd="0" presId="urn:microsoft.com/office/officeart/2005/8/layout/list1"/>
    <dgm:cxn modelId="{094BEE2A-BE6D-413A-8D8C-7F1BDAA7F54D}" type="presOf" srcId="{9129D5C5-69C9-4B27-B252-48451A23BABB}" destId="{7BC3DFAD-B103-4783-88DC-B2124538ECAB}" srcOrd="0" destOrd="0" presId="urn:microsoft.com/office/officeart/2005/8/layout/list1"/>
    <dgm:cxn modelId="{5EB1CE36-77DA-4BA3-91A9-4184E6D6644B}" srcId="{BDFD1CD6-0CCE-482F-B63A-B658661EF0D6}" destId="{3CB6DD6F-3531-48FA-A028-66593A6A1110}" srcOrd="0" destOrd="0" parTransId="{46EBB082-F048-4674-B5C5-6997A5697C40}" sibTransId="{4FF53EB5-5AF9-42B2-9170-D647AB458D4C}"/>
    <dgm:cxn modelId="{F963D94C-2AFC-484A-BA67-ABFA85333BC7}" type="presOf" srcId="{BDFD1CD6-0CCE-482F-B63A-B658661EF0D6}" destId="{DFB0F2D1-EC7F-47F0-89D5-A51A27AFBADD}" srcOrd="1" destOrd="0" presId="urn:microsoft.com/office/officeart/2005/8/layout/list1"/>
    <dgm:cxn modelId="{9D9FEB6C-A198-4EF0-81FF-E0774E0D6581}" type="presOf" srcId="{1B3EF238-0A2F-4E52-9598-45CDB02F828A}" destId="{06A7B4D7-268F-4E82-818B-DC0139D374AF}" srcOrd="0" destOrd="1" presId="urn:microsoft.com/office/officeart/2005/8/layout/list1"/>
    <dgm:cxn modelId="{B2B2926D-1593-46C9-8769-04A108063B0C}" type="presOf" srcId="{30472AD5-B696-4604-9781-BB8217B4D2CC}" destId="{40445943-269A-4616-8832-D8B9A8B31C7B}" srcOrd="0" destOrd="2" presId="urn:microsoft.com/office/officeart/2005/8/layout/list1"/>
    <dgm:cxn modelId="{9E184579-FE38-4419-B6F4-C92577BFC839}" type="presOf" srcId="{9129D5C5-69C9-4B27-B252-48451A23BABB}" destId="{5F7087DB-F077-422C-8B27-A5D3344837AA}" srcOrd="1" destOrd="0" presId="urn:microsoft.com/office/officeart/2005/8/layout/list1"/>
    <dgm:cxn modelId="{F8CB4F7A-E64C-4603-9511-55771CA8B613}" srcId="{9129D5C5-69C9-4B27-B252-48451A23BABB}" destId="{EF619087-1322-47BF-B26F-76149325C8CA}" srcOrd="1" destOrd="0" parTransId="{0B307697-B409-483F-A09A-67503918AAC7}" sibTransId="{2D5ADDDC-D6B6-49A2-A626-E1480646DF6A}"/>
    <dgm:cxn modelId="{BAC9B481-4843-42E3-A5CF-29D10D63B665}" type="presOf" srcId="{AAAA3AFA-DFE5-48AD-AFCB-A2DC42EAA977}" destId="{40445943-269A-4616-8832-D8B9A8B31C7B}" srcOrd="0" destOrd="0" presId="urn:microsoft.com/office/officeart/2005/8/layout/list1"/>
    <dgm:cxn modelId="{8E279985-9488-433F-8000-242F0A2FBE71}" type="presOf" srcId="{D62FCBB2-B92C-4162-89BE-1F354CE3A6E4}" destId="{FECDC0EC-9E95-48BC-8F2D-5030BDD9B47A}" srcOrd="1" destOrd="0" presId="urn:microsoft.com/office/officeart/2005/8/layout/list1"/>
    <dgm:cxn modelId="{B1250088-C218-468D-97AB-F04F8A700C34}" type="presOf" srcId="{BDFD1CD6-0CCE-482F-B63A-B658661EF0D6}" destId="{7D2564B4-090E-4595-B2A5-1F2473C62473}" srcOrd="0" destOrd="0" presId="urn:microsoft.com/office/officeart/2005/8/layout/list1"/>
    <dgm:cxn modelId="{D1DB538E-41FD-4621-AC5F-84D6F0775C17}" srcId="{95D49DF8-61C6-4301-923E-831FA1E8F638}" destId="{D06E2DE2-295A-49AD-9FF1-9B1645FBC766}" srcOrd="1" destOrd="0" parTransId="{28B4BB07-55A9-4D69-88C3-3177E13CBDC7}" sibTransId="{2F56FE90-B23C-4503-9C1F-53DF50CE49E7}"/>
    <dgm:cxn modelId="{CDBD669A-AC64-47DE-BDFA-0EDD8952E0CA}" type="presOf" srcId="{95D49DF8-61C6-4301-923E-831FA1E8F638}" destId="{9E64F7FE-B5B6-4017-AE3D-015EFE721A02}" srcOrd="0" destOrd="0" presId="urn:microsoft.com/office/officeart/2005/8/layout/list1"/>
    <dgm:cxn modelId="{72BCF99A-E1C2-474D-A945-EBF6B6636973}" srcId="{95D49DF8-61C6-4301-923E-831FA1E8F638}" destId="{30472AD5-B696-4604-9781-BB8217B4D2CC}" srcOrd="2" destOrd="0" parTransId="{5BEA2509-C617-4A59-8835-FA12A01091E6}" sibTransId="{9CD38A50-E18F-40EB-AE3D-9EC76F120500}"/>
    <dgm:cxn modelId="{C816819B-7647-4C9A-8BA6-3F1E2871E14B}" srcId="{9129D5C5-69C9-4B27-B252-48451A23BABB}" destId="{C6000A30-504D-4187-87E9-AD475CC1F903}" srcOrd="0" destOrd="0" parTransId="{6BCD2AF2-F83C-425C-99A9-940D0631B31B}" sibTransId="{78F97936-4346-45E6-B624-AC1FED13BEB5}"/>
    <dgm:cxn modelId="{42BE12A5-F5FC-4551-B783-21F3DBADE4B4}" srcId="{871DEE1A-FAA6-4EB4-995F-F982EE713235}" destId="{D62FCBB2-B92C-4162-89BE-1F354CE3A6E4}" srcOrd="0" destOrd="0" parTransId="{B219D6C5-1307-4625-A63E-4A6277A5BACE}" sibTransId="{7FD71BCB-E33E-4D3A-B1BC-8FBEC3EBD997}"/>
    <dgm:cxn modelId="{06CB28B9-F25A-4883-893A-E74157E176C6}" type="presOf" srcId="{871DEE1A-FAA6-4EB4-995F-F982EE713235}" destId="{6CE15467-B407-4350-AD09-0C57E3EFE6A7}" srcOrd="0" destOrd="0" presId="urn:microsoft.com/office/officeart/2005/8/layout/list1"/>
    <dgm:cxn modelId="{C36C69BE-55A9-471F-9A1E-9D9AE5CBF787}" type="presOf" srcId="{EF619087-1322-47BF-B26F-76149325C8CA}" destId="{A99371AF-922F-4627-9F6B-52C71644F49B}" srcOrd="0" destOrd="1" presId="urn:microsoft.com/office/officeart/2005/8/layout/list1"/>
    <dgm:cxn modelId="{104C74BF-0D75-459F-B01E-2036A9651BD9}" type="presOf" srcId="{3CDABB69-C57A-4C1B-834B-B3C4B524E8C3}" destId="{06A7B4D7-268F-4E82-818B-DC0139D374AF}" srcOrd="0" destOrd="2" presId="urn:microsoft.com/office/officeart/2005/8/layout/list1"/>
    <dgm:cxn modelId="{D19FEAC8-E1D7-418B-84C5-92A4CC37D1A1}" type="presOf" srcId="{D06E2DE2-295A-49AD-9FF1-9B1645FBC766}" destId="{40445943-269A-4616-8832-D8B9A8B31C7B}" srcOrd="0" destOrd="1" presId="urn:microsoft.com/office/officeart/2005/8/layout/list1"/>
    <dgm:cxn modelId="{41E51BD2-DC08-4A99-B25C-A0BCC2FE2203}" srcId="{871DEE1A-FAA6-4EB4-995F-F982EE713235}" destId="{95D49DF8-61C6-4301-923E-831FA1E8F638}" srcOrd="3" destOrd="0" parTransId="{51EDD693-C2BD-4CB1-9BC6-3D992DE1B9AE}" sibTransId="{97D25D5B-9AFD-47BA-ADC4-8338293B5167}"/>
    <dgm:cxn modelId="{8918B0D2-C2EA-457D-9D89-4C6723BE5401}" type="presOf" srcId="{95D49DF8-61C6-4301-923E-831FA1E8F638}" destId="{6A922C92-F46F-44B6-97D3-B202D9839901}" srcOrd="1" destOrd="0" presId="urn:microsoft.com/office/officeart/2005/8/layout/list1"/>
    <dgm:cxn modelId="{3D5E99D7-5710-49E5-93FB-1468374D4D58}" srcId="{871DEE1A-FAA6-4EB4-995F-F982EE713235}" destId="{9129D5C5-69C9-4B27-B252-48451A23BABB}" srcOrd="1" destOrd="0" parTransId="{5841D23F-7342-44D8-AA00-D09D37A604FA}" sibTransId="{4DCB5DEA-7FDF-4873-B673-D830DFE05B7C}"/>
    <dgm:cxn modelId="{B102D6E2-BC47-4C88-821B-54A2AA76208C}" srcId="{BDFD1CD6-0CCE-482F-B63A-B658661EF0D6}" destId="{3CDABB69-C57A-4C1B-834B-B3C4B524E8C3}" srcOrd="2" destOrd="0" parTransId="{D28F8082-6382-4790-B5B7-073C75684432}" sibTransId="{8E3E1BA3-679E-4390-9F57-4FF390C000D7}"/>
    <dgm:cxn modelId="{60C40BE4-2837-4370-972E-32BA0B809847}" srcId="{BDFD1CD6-0CCE-482F-B63A-B658661EF0D6}" destId="{1B3EF238-0A2F-4E52-9598-45CDB02F828A}" srcOrd="1" destOrd="0" parTransId="{7CF3F265-4170-45BD-92E8-F42D9C54956A}" sibTransId="{8E00BA77-7082-4D59-812B-69D2244F7D82}"/>
    <dgm:cxn modelId="{6A31C4F5-316F-4AF5-8919-F1F9CBB09AC1}" srcId="{95D49DF8-61C6-4301-923E-831FA1E8F638}" destId="{AAAA3AFA-DFE5-48AD-AFCB-A2DC42EAA977}" srcOrd="0" destOrd="0" parTransId="{A9D87199-EC6D-4CA6-B9F6-0C53BDE3663E}" sibTransId="{8108994F-A97D-4893-9966-85C052F600F1}"/>
    <dgm:cxn modelId="{3568A843-2006-4325-8408-AAB500E171F2}" type="presParOf" srcId="{6CE15467-B407-4350-AD09-0C57E3EFE6A7}" destId="{607A9668-B72E-498A-9B45-44AB34DB7712}" srcOrd="0" destOrd="0" presId="urn:microsoft.com/office/officeart/2005/8/layout/list1"/>
    <dgm:cxn modelId="{81161118-7DAA-4A6B-8412-73C72CA3CD19}" type="presParOf" srcId="{607A9668-B72E-498A-9B45-44AB34DB7712}" destId="{ED6D71BA-1B73-4AB9-852C-B4C3CDA7AA93}" srcOrd="0" destOrd="0" presId="urn:microsoft.com/office/officeart/2005/8/layout/list1"/>
    <dgm:cxn modelId="{23F84B19-3E44-4EBB-9864-3F22F6010CE1}" type="presParOf" srcId="{607A9668-B72E-498A-9B45-44AB34DB7712}" destId="{FECDC0EC-9E95-48BC-8F2D-5030BDD9B47A}" srcOrd="1" destOrd="0" presId="urn:microsoft.com/office/officeart/2005/8/layout/list1"/>
    <dgm:cxn modelId="{A6029D56-DD45-4D36-A220-B7BDD6308D4A}" type="presParOf" srcId="{6CE15467-B407-4350-AD09-0C57E3EFE6A7}" destId="{DDFBB87A-BE51-4F72-8D96-916457C29F35}" srcOrd="1" destOrd="0" presId="urn:microsoft.com/office/officeart/2005/8/layout/list1"/>
    <dgm:cxn modelId="{F21B06F4-5656-40C0-B08E-4183690A26DC}" type="presParOf" srcId="{6CE15467-B407-4350-AD09-0C57E3EFE6A7}" destId="{15E14796-8E60-42FE-AB60-012EC2043509}" srcOrd="2" destOrd="0" presId="urn:microsoft.com/office/officeart/2005/8/layout/list1"/>
    <dgm:cxn modelId="{89981273-EB3E-4B93-B57A-FD11EB3B4FE0}" type="presParOf" srcId="{6CE15467-B407-4350-AD09-0C57E3EFE6A7}" destId="{A20B1E3C-B3F3-4D3C-9C97-7B34938711FC}" srcOrd="3" destOrd="0" presId="urn:microsoft.com/office/officeart/2005/8/layout/list1"/>
    <dgm:cxn modelId="{56F65A8A-1CBE-4775-A368-F419BAFF5441}" type="presParOf" srcId="{6CE15467-B407-4350-AD09-0C57E3EFE6A7}" destId="{D589B5EE-957F-4D09-B8B6-99CFB81F7F9C}" srcOrd="4" destOrd="0" presId="urn:microsoft.com/office/officeart/2005/8/layout/list1"/>
    <dgm:cxn modelId="{74A77A58-6205-4318-9862-8FC2F6C43207}" type="presParOf" srcId="{D589B5EE-957F-4D09-B8B6-99CFB81F7F9C}" destId="{7BC3DFAD-B103-4783-88DC-B2124538ECAB}" srcOrd="0" destOrd="0" presId="urn:microsoft.com/office/officeart/2005/8/layout/list1"/>
    <dgm:cxn modelId="{93B153E9-56E6-4EAF-9900-9719F80EE714}" type="presParOf" srcId="{D589B5EE-957F-4D09-B8B6-99CFB81F7F9C}" destId="{5F7087DB-F077-422C-8B27-A5D3344837AA}" srcOrd="1" destOrd="0" presId="urn:microsoft.com/office/officeart/2005/8/layout/list1"/>
    <dgm:cxn modelId="{DFA6824B-9AB7-4B3D-B70B-D57576966703}" type="presParOf" srcId="{6CE15467-B407-4350-AD09-0C57E3EFE6A7}" destId="{F6E8B4F5-F810-4BB2-876A-DE3B861ECC27}" srcOrd="5" destOrd="0" presId="urn:microsoft.com/office/officeart/2005/8/layout/list1"/>
    <dgm:cxn modelId="{CDD4D131-D7B9-4E6C-B242-808E06456A9B}" type="presParOf" srcId="{6CE15467-B407-4350-AD09-0C57E3EFE6A7}" destId="{A99371AF-922F-4627-9F6B-52C71644F49B}" srcOrd="6" destOrd="0" presId="urn:microsoft.com/office/officeart/2005/8/layout/list1"/>
    <dgm:cxn modelId="{C1CEC6EB-CEBC-4C9C-AC6B-7A2FFF7A8A7C}" type="presParOf" srcId="{6CE15467-B407-4350-AD09-0C57E3EFE6A7}" destId="{BAC3270B-FD13-455D-AF18-6367D4B8BEC3}" srcOrd="7" destOrd="0" presId="urn:microsoft.com/office/officeart/2005/8/layout/list1"/>
    <dgm:cxn modelId="{B2D02166-B1BB-465E-A540-2D3E2474CA93}" type="presParOf" srcId="{6CE15467-B407-4350-AD09-0C57E3EFE6A7}" destId="{BBA525AA-3EFC-4EE9-A35D-8107F31ED852}" srcOrd="8" destOrd="0" presId="urn:microsoft.com/office/officeart/2005/8/layout/list1"/>
    <dgm:cxn modelId="{5958BB01-00CE-4C8B-92AA-F9BB00F07AA1}" type="presParOf" srcId="{BBA525AA-3EFC-4EE9-A35D-8107F31ED852}" destId="{7D2564B4-090E-4595-B2A5-1F2473C62473}" srcOrd="0" destOrd="0" presId="urn:microsoft.com/office/officeart/2005/8/layout/list1"/>
    <dgm:cxn modelId="{52E7C9E5-0451-4C31-8BBE-F4316FDE2232}" type="presParOf" srcId="{BBA525AA-3EFC-4EE9-A35D-8107F31ED852}" destId="{DFB0F2D1-EC7F-47F0-89D5-A51A27AFBADD}" srcOrd="1" destOrd="0" presId="urn:microsoft.com/office/officeart/2005/8/layout/list1"/>
    <dgm:cxn modelId="{0F24C99C-919A-4907-B7DD-AC71EAC9D5EC}" type="presParOf" srcId="{6CE15467-B407-4350-AD09-0C57E3EFE6A7}" destId="{72554466-7D7C-490B-BEBE-A5916B5977E9}" srcOrd="9" destOrd="0" presId="urn:microsoft.com/office/officeart/2005/8/layout/list1"/>
    <dgm:cxn modelId="{8DDBACDA-C229-4BAC-87CD-D5DD0DC0B933}" type="presParOf" srcId="{6CE15467-B407-4350-AD09-0C57E3EFE6A7}" destId="{06A7B4D7-268F-4E82-818B-DC0139D374AF}" srcOrd="10" destOrd="0" presId="urn:microsoft.com/office/officeart/2005/8/layout/list1"/>
    <dgm:cxn modelId="{EC214D5A-4F15-4524-A257-3213CF012AF6}" type="presParOf" srcId="{6CE15467-B407-4350-AD09-0C57E3EFE6A7}" destId="{7B06ADB3-26D9-4D50-A3E0-0A63758CD2DB}" srcOrd="11" destOrd="0" presId="urn:microsoft.com/office/officeart/2005/8/layout/list1"/>
    <dgm:cxn modelId="{C80C5967-99FF-400B-819E-ABE2AEBDD8D2}" type="presParOf" srcId="{6CE15467-B407-4350-AD09-0C57E3EFE6A7}" destId="{AE51708C-2E4A-4998-944B-4D1378910628}" srcOrd="12" destOrd="0" presId="urn:microsoft.com/office/officeart/2005/8/layout/list1"/>
    <dgm:cxn modelId="{AE96C6EF-A225-433E-9AB6-D7CF54B2C28B}" type="presParOf" srcId="{AE51708C-2E4A-4998-944B-4D1378910628}" destId="{9E64F7FE-B5B6-4017-AE3D-015EFE721A02}" srcOrd="0" destOrd="0" presId="urn:microsoft.com/office/officeart/2005/8/layout/list1"/>
    <dgm:cxn modelId="{BBDBA957-D45D-4E63-B4A2-CC8320078FA4}" type="presParOf" srcId="{AE51708C-2E4A-4998-944B-4D1378910628}" destId="{6A922C92-F46F-44B6-97D3-B202D9839901}" srcOrd="1" destOrd="0" presId="urn:microsoft.com/office/officeart/2005/8/layout/list1"/>
    <dgm:cxn modelId="{03A86652-F4FF-461E-83B4-F8A55FAF9566}" type="presParOf" srcId="{6CE15467-B407-4350-AD09-0C57E3EFE6A7}" destId="{8D1C3A71-71F2-4EA4-8F28-FE9832689066}" srcOrd="13" destOrd="0" presId="urn:microsoft.com/office/officeart/2005/8/layout/list1"/>
    <dgm:cxn modelId="{D781B628-3FB3-45ED-AEDC-1C36F8F89217}" type="presParOf" srcId="{6CE15467-B407-4350-AD09-0C57E3EFE6A7}" destId="{40445943-269A-4616-8832-D8B9A8B31C7B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E14796-8E60-42FE-AB60-012EC2043509}">
      <dsp:nvSpPr>
        <dsp:cNvPr id="0" name=""/>
        <dsp:cNvSpPr/>
      </dsp:nvSpPr>
      <dsp:spPr>
        <a:xfrm>
          <a:off x="0" y="414486"/>
          <a:ext cx="5297128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CDC0EC-9E95-48BC-8F2D-5030BDD9B47A}">
      <dsp:nvSpPr>
        <dsp:cNvPr id="0" name=""/>
        <dsp:cNvSpPr/>
      </dsp:nvSpPr>
      <dsp:spPr>
        <a:xfrm>
          <a:off x="264856" y="193086"/>
          <a:ext cx="370799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153" tIns="0" rIns="14015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baseline="0"/>
            <a:t>ETL (Extract, Transform, Load) Process</a:t>
          </a:r>
          <a:endParaRPr lang="en-US" sz="1500" kern="1200"/>
        </a:p>
      </dsp:txBody>
      <dsp:txXfrm>
        <a:off x="286472" y="214702"/>
        <a:ext cx="3664758" cy="399568"/>
      </dsp:txXfrm>
    </dsp:sp>
    <dsp:sp modelId="{A99371AF-922F-4627-9F6B-52C71644F49B}">
      <dsp:nvSpPr>
        <dsp:cNvPr id="0" name=""/>
        <dsp:cNvSpPr/>
      </dsp:nvSpPr>
      <dsp:spPr>
        <a:xfrm>
          <a:off x="0" y="1094886"/>
          <a:ext cx="5297128" cy="1086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1116" tIns="312420" rIns="411116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baseline="0" dirty="0"/>
            <a:t>Loaded raw CSV data into HDFS using: Microsoft Azure -&gt; Docker Desktop -&gt; Ambari Sandbox -&gt; Putty.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baseline="0" dirty="0"/>
            <a:t>Inspected and verified schema compatibility.</a:t>
          </a:r>
          <a:endParaRPr lang="en-US" sz="1500" kern="1200" dirty="0"/>
        </a:p>
      </dsp:txBody>
      <dsp:txXfrm>
        <a:off x="0" y="1094886"/>
        <a:ext cx="5297128" cy="1086750"/>
      </dsp:txXfrm>
    </dsp:sp>
    <dsp:sp modelId="{5F7087DB-F077-422C-8B27-A5D3344837AA}">
      <dsp:nvSpPr>
        <dsp:cNvPr id="0" name=""/>
        <dsp:cNvSpPr/>
      </dsp:nvSpPr>
      <dsp:spPr>
        <a:xfrm>
          <a:off x="264856" y="873486"/>
          <a:ext cx="370799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153" tIns="0" rIns="14015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baseline="0"/>
            <a:t>Data Staging</a:t>
          </a:r>
          <a:endParaRPr lang="en-US" sz="1500" kern="1200"/>
        </a:p>
      </dsp:txBody>
      <dsp:txXfrm>
        <a:off x="286472" y="895102"/>
        <a:ext cx="3664758" cy="399568"/>
      </dsp:txXfrm>
    </dsp:sp>
    <dsp:sp modelId="{06A7B4D7-268F-4E82-818B-DC0139D374AF}">
      <dsp:nvSpPr>
        <dsp:cNvPr id="0" name=""/>
        <dsp:cNvSpPr/>
      </dsp:nvSpPr>
      <dsp:spPr>
        <a:xfrm>
          <a:off x="0" y="2484037"/>
          <a:ext cx="5297128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1116" tIns="312420" rIns="411116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baseline="0"/>
            <a:t>Cleaned and restructured using </a:t>
          </a:r>
          <a:r>
            <a:rPr lang="en-US" sz="1500" i="0" kern="1200" baseline="0"/>
            <a:t>RStudio</a:t>
          </a:r>
          <a:r>
            <a:rPr lang="en-US" sz="1500" b="0" i="0" kern="1200" baseline="0"/>
            <a:t>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baseline="0" dirty="0"/>
            <a:t>Added derived metrics.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baseline="0"/>
            <a:t>Removed duplicates and handled missing values.</a:t>
          </a:r>
          <a:endParaRPr lang="en-US" sz="1500" kern="1200"/>
        </a:p>
      </dsp:txBody>
      <dsp:txXfrm>
        <a:off x="0" y="2484037"/>
        <a:ext cx="5297128" cy="1134000"/>
      </dsp:txXfrm>
    </dsp:sp>
    <dsp:sp modelId="{DFB0F2D1-EC7F-47F0-89D5-A51A27AFBADD}">
      <dsp:nvSpPr>
        <dsp:cNvPr id="0" name=""/>
        <dsp:cNvSpPr/>
      </dsp:nvSpPr>
      <dsp:spPr>
        <a:xfrm>
          <a:off x="264856" y="2262637"/>
          <a:ext cx="370799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153" tIns="0" rIns="14015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baseline="0"/>
            <a:t>Data Transformation</a:t>
          </a:r>
          <a:endParaRPr lang="en-US" sz="1500" kern="1200"/>
        </a:p>
      </dsp:txBody>
      <dsp:txXfrm>
        <a:off x="286472" y="2284253"/>
        <a:ext cx="3664758" cy="399568"/>
      </dsp:txXfrm>
    </dsp:sp>
    <dsp:sp modelId="{40445943-269A-4616-8832-D8B9A8B31C7B}">
      <dsp:nvSpPr>
        <dsp:cNvPr id="0" name=""/>
        <dsp:cNvSpPr/>
      </dsp:nvSpPr>
      <dsp:spPr>
        <a:xfrm>
          <a:off x="0" y="3920437"/>
          <a:ext cx="5297128" cy="1346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1116" tIns="312420" rIns="411116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baseline="0"/>
            <a:t>Created Hive tables with clean schema.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baseline="0"/>
            <a:t>Loaded data using Hive SQL into fact and dimension tables.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baseline="0" dirty="0"/>
            <a:t>Used proper file formats and managed headers.</a:t>
          </a:r>
          <a:endParaRPr lang="en-US" sz="1500" kern="1200" dirty="0"/>
        </a:p>
      </dsp:txBody>
      <dsp:txXfrm>
        <a:off x="0" y="3920437"/>
        <a:ext cx="5297128" cy="1346625"/>
      </dsp:txXfrm>
    </dsp:sp>
    <dsp:sp modelId="{6A922C92-F46F-44B6-97D3-B202D9839901}">
      <dsp:nvSpPr>
        <dsp:cNvPr id="0" name=""/>
        <dsp:cNvSpPr/>
      </dsp:nvSpPr>
      <dsp:spPr>
        <a:xfrm>
          <a:off x="264856" y="3699037"/>
          <a:ext cx="370799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153" tIns="0" rIns="14015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baseline="0"/>
            <a:t>Data Loading</a:t>
          </a:r>
          <a:endParaRPr lang="en-US" sz="1500" kern="1200"/>
        </a:p>
      </dsp:txBody>
      <dsp:txXfrm>
        <a:off x="286472" y="3720653"/>
        <a:ext cx="3664758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aac>
</file>

<file path=ppt/media/media10.m4a>
</file>

<file path=ppt/media/media14.m4a>
</file>

<file path=ppt/media/media15.m4a>
</file>

<file path=ppt/media/media17.m4a>
</file>

<file path=ppt/media/media18.aac>
</file>

<file path=ppt/media/media19.m4a>
</file>

<file path=ppt/media/media2.aac>
</file>

<file path=ppt/media/media20.aac>
</file>

<file path=ppt/media/media21.m4a>
</file>

<file path=ppt/media/media22.m4a>
</file>

<file path=ppt/media/media23.aac>
</file>

<file path=ppt/media/media24.m4a>
</file>

<file path=ppt/media/media25.m4a>
</file>

<file path=ppt/media/media3.aac>
</file>

<file path=ppt/media/media4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3D3E8E-D0C9-437C-A0D5-19BD358E5F99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B7D1C2-56E9-437B-8B98-5602834208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551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B7D1C2-56E9-437B-8B98-56028342083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975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A333A-04B2-C4EF-8EF7-664501C24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2B34AA-1BC2-5040-9D43-269F88F9C9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C0F743-772B-D897-37CE-31EA35A0C0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2BE24D-4A2E-44E7-36E9-BF5458FD57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B7D1C2-56E9-437B-8B98-56028342083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5264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C2943-5061-B595-8A05-A9F69379F6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8AFB84-7B62-8553-F72E-C7E00900D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F2AA3-34A3-CD03-FFD2-33F0DC21F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6D392-3309-9822-E67E-B10F7B939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5A262-6704-8A5C-49C8-580C99524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6588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5E37-C67F-1E3D-8459-0914716B0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85269-8668-5C56-2433-757E5AF2D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F5510-84CA-0A33-91C4-676E5E1CF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B6EC1-D24F-0378-2346-70BD3387D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FBA75-0F38-3DBC-312B-942D4E021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6830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CA1365-F7DD-0FC8-A368-795468F79A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F135B-1806-6FE7-209D-6EB9228994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99318-26FD-C3D6-6F75-89F414ACB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A7E4C-D951-FD18-4414-0266DC90D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04485-B618-5C1D-B9CA-3D46DA379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717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746FC-BDC0-9AB9-FF43-E46666544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8B579-A87F-57AB-7F87-B0CE80933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BEDAB-5F60-8B95-4AE9-844F87EC2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0E68A-35C9-D901-7A65-D43EB2BC7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68026-D55E-3F7F-7CEE-748753CF0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2774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A5513-270A-8FD0-A758-951FFA17D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03821-A5AF-575E-55F2-81E7FD412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9A81A-D3A7-2B04-F874-481F4DECB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067D5-9044-B484-D4E7-8E89E8277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3CF19-6007-64F5-4198-F4D1FFDB5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2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24C7E-8FDE-66D8-0829-701160B81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BC1DD-F8FD-582D-76BF-CFDEEBC0C3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3CBAD-CBA2-CD80-05D7-D6571ACFB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2EFAA-4146-1146-6E34-993E87C5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785259-5E66-0385-5376-3D4614B6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84CDD-CF32-3EC8-F10F-3AB8C4383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248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1596A-7E30-D09F-85C5-100D4906D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9A3C18-A463-2CCB-ADA0-16E9A8968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7D5A0D-EF4A-64D0-811D-4C1A633CA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D50FAB-5FDE-3047-D21E-88BA156E28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59FDC5-7F43-DB8D-A75F-5727D44F7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C4B59F-C7A8-4823-91C0-690DE1068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9ABD1C-81EC-C59E-7E8B-63D8FA386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1878BC-ADC1-C547-FE4E-250217EE9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831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6E4A5-A02D-3A23-76BC-100A25886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BD3E85-DB68-1AEC-3DFB-23D9A055B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4CB1F8-7C98-4811-6ECE-0A154E651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23335A-07D9-A847-6779-DA2FBA91E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1184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001837-D759-80A5-736C-FA9433B2D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4221E2-B6D2-5B47-D63B-C57040EB3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E46F5-6EA2-305C-ADCD-AC9365D04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048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BB147-D1D3-72CF-653D-B7EF9D0DD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67F2D-F90A-CBEE-4A30-C422CC664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8B3AC-995A-A30D-7F19-83ECA9237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C884E2-1F82-0A06-890C-3D6A822C2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4BC6F-D7DA-4754-582E-C7D9A9C91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CADD0-E98A-4C01-A5C7-C3AA21833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7950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17378-B390-2645-9737-AAE91D5D5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0D5668-96AB-9BFE-3D27-BCF97D4D30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05CC2-8789-8819-2264-A42622E620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E3986D-C1E4-9E90-6166-7EF5B986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FE330-8953-2F06-9139-E0F26A78B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DD9AD-25D2-7FAD-DEDF-A9DEAED12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3032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135B-9013-22BF-585C-3AD4D16D5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EC818-ADF1-A1AC-07FF-AA3C57323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33E56-065C-C517-328E-871FF2D3FD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271809-92E5-4D2E-B611-A48563EBC151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95A2E-1902-1C95-BEEE-7465880507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A48BA-8BA2-EACB-E617-4BDFAE47D4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43CE86-56D4-4048-ABEA-5E034202F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953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aac"/><Relationship Id="rId1" Type="http://schemas.microsoft.com/office/2007/relationships/media" Target="../media/media1.aac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aac"/><Relationship Id="rId1" Type="http://schemas.microsoft.com/office/2007/relationships/media" Target="../media/media18.aac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aac"/><Relationship Id="rId1" Type="http://schemas.microsoft.com/office/2007/relationships/media" Target="../media/media2.aac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aac"/><Relationship Id="rId1" Type="http://schemas.microsoft.com/office/2007/relationships/media" Target="../media/media20.aac"/><Relationship Id="rId6" Type="http://schemas.openxmlformats.org/officeDocument/2006/relationships/image" Target="../media/image1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1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aac"/><Relationship Id="rId1" Type="http://schemas.microsoft.com/office/2007/relationships/media" Target="../media/media3.aac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aac"/><Relationship Id="rId1" Type="http://schemas.microsoft.com/office/2007/relationships/media" Target="../media/media23.aac"/><Relationship Id="rId6" Type="http://schemas.openxmlformats.org/officeDocument/2006/relationships/image" Target="../media/image1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9.png"/><Relationship Id="rId7" Type="http://schemas.openxmlformats.org/officeDocument/2006/relationships/image" Target="../media/image2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25.png"/><Relationship Id="rId5" Type="http://schemas.openxmlformats.org/officeDocument/2006/relationships/image" Target="../media/image10.png"/><Relationship Id="rId10" Type="http://schemas.openxmlformats.org/officeDocument/2006/relationships/image" Target="../media/image24.png"/><Relationship Id="rId4" Type="http://schemas.openxmlformats.org/officeDocument/2006/relationships/image" Target="../media/image3.png"/><Relationship Id="rId9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39.png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579B4-BEBC-9D3C-CAD0-59B0E986A6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5000" dirty="0"/>
              <a:t>London Accident Data Mart Project </a:t>
            </a:r>
            <a:endParaRPr lang="en-GB" sz="5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567E49-6E70-586A-709F-44CF98F34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0" y="3509963"/>
            <a:ext cx="9753600" cy="1655762"/>
          </a:xfrm>
        </p:spPr>
        <p:txBody>
          <a:bodyPr>
            <a:normAutofit/>
          </a:bodyPr>
          <a:lstStyle/>
          <a:p>
            <a:r>
              <a:rPr lang="en-GB" sz="2500" dirty="0">
                <a:effectLst/>
              </a:rPr>
              <a:t>Analysing Road Traffic Accidents in London Boroughs (2014–2023)</a:t>
            </a:r>
          </a:p>
        </p:txBody>
      </p:sp>
      <p:pic>
        <p:nvPicPr>
          <p:cNvPr id="26" name="WhatsApp Audio 2025-08-28 at 2.49.22 PM">
            <a:hlinkClick r:id="" action="ppaction://media"/>
            <a:extLst>
              <a:ext uri="{FF2B5EF4-FFF2-40B4-BE49-F238E27FC236}">
                <a16:creationId xmlns:a16="http://schemas.microsoft.com/office/drawing/2014/main" id="{EDEC2562-3695-CF71-A3DE-67740EEB11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20635" y="51657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75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97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E2A38-D13B-37C1-2BEE-FA75D3849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513" y="227473"/>
            <a:ext cx="11284974" cy="1325563"/>
          </a:xfrm>
        </p:spPr>
        <p:txBody>
          <a:bodyPr>
            <a:normAutofit fontScale="90000"/>
          </a:bodyPr>
          <a:lstStyle/>
          <a:p>
            <a:r>
              <a:rPr lang="en-IN" sz="4600" b="1" dirty="0"/>
              <a:t>Data Warehouse Development Methodology (2/2)</a:t>
            </a:r>
            <a:br>
              <a:rPr lang="en-IN" sz="4600" b="1" dirty="0"/>
            </a:br>
            <a:endParaRPr lang="en-GB" sz="2000" b="1" dirty="0"/>
          </a:p>
        </p:txBody>
      </p:sp>
      <p:graphicFrame>
        <p:nvGraphicFramePr>
          <p:cNvPr id="4" name="Rectangle 1">
            <a:extLst>
              <a:ext uri="{FF2B5EF4-FFF2-40B4-BE49-F238E27FC236}">
                <a16:creationId xmlns:a16="http://schemas.microsoft.com/office/drawing/2014/main" id="{5C184B8D-EDB6-3F1A-5C1E-0B701246B4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221007"/>
              </p:ext>
            </p:extLst>
          </p:nvPr>
        </p:nvGraphicFramePr>
        <p:xfrm>
          <a:off x="5252882" y="1397851"/>
          <a:ext cx="5297129" cy="5460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59DB39F-2CB7-19D4-9644-25F8FA8C4ADB}"/>
              </a:ext>
            </a:extLst>
          </p:cNvPr>
          <p:cNvSpPr txBox="1"/>
          <p:nvPr/>
        </p:nvSpPr>
        <p:spPr>
          <a:xfrm>
            <a:off x="571500" y="3758593"/>
            <a:ext cx="3814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Development Steps:</a:t>
            </a:r>
            <a:endParaRPr lang="en-GB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FCF5B09-E285-EE85-AF1D-DB3EAD000A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645075" y="25792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00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4E090-1BFA-9DB7-55B3-BC55B9DA1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100" b="1" dirty="0"/>
              <a:t>BDDS &amp; DI Techniques (1/2)</a:t>
            </a:r>
            <a:endParaRPr lang="en-GB" sz="4100" b="1" dirty="0"/>
          </a:p>
        </p:txBody>
      </p:sp>
      <p:pic>
        <p:nvPicPr>
          <p:cNvPr id="7170" name="Picture 2" descr="Generated image">
            <a:extLst>
              <a:ext uri="{FF2B5EF4-FFF2-40B4-BE49-F238E27FC236}">
                <a16:creationId xmlns:a16="http://schemas.microsoft.com/office/drawing/2014/main" id="{32D19F4E-359B-E904-F164-E0DDA0845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589" y="1776789"/>
            <a:ext cx="6673516" cy="4449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63DA7B61-5E64-6FE1-E294-5AD84E34F6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673516" y="2431633"/>
            <a:ext cx="5293895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BDDS: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Hive stores Star Schema in HDFS, partitioned by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accident_year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using Parquet format for efficiency.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Joins in Hive (e.g.,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time_id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location_id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from staging tables (collisions, vehicles, casualties) to fact and dimension tables; R validation.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Hive’s distributed storage handles huge number of rows; Joins integrate datasets; R validation ensures data integrity. 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AA2FCBB-9882-6EA6-7985-EE5A0DE7C0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56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E8A8A-A19E-739A-B9D8-A3B86AF1C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A154D-F0F4-E2F4-0AB5-E7341AC3B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100" b="1" dirty="0"/>
              <a:t>BDDS &amp; DI Techniques (2/2)</a:t>
            </a:r>
            <a:endParaRPr lang="en-GB" sz="4100" b="1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1362EDB-7D8A-0135-9984-8BBBA8B21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4589" y="2470019"/>
            <a:ext cx="6673516" cy="3062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0C3C8E44-4A92-18B2-A353-C8926FF3CA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39897" y="2570134"/>
            <a:ext cx="4927514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Additional Techniques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Data staging in Hive (TEXTFILE format) followed by ETL to Parquet-based dimension and fact tables; Pig exports CSV results.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Staging allows initial data loading; Parquet improves query performance; Pig export facilitates Tableau integration.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1E44BBC-5EE2-7746-2595-DD3EA56743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53950" y="188672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436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88688-E229-0A5D-97B6-9907921FF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54428"/>
            <a:ext cx="10515600" cy="1325563"/>
          </a:xfrm>
        </p:spPr>
        <p:txBody>
          <a:bodyPr>
            <a:normAutofit/>
          </a:bodyPr>
          <a:lstStyle/>
          <a:p>
            <a:r>
              <a:rPr lang="en-IN" sz="4100" b="1" dirty="0"/>
              <a:t>R Code for Cleaning &amp; Validation (1/2)</a:t>
            </a:r>
            <a:endParaRPr lang="en-GB" sz="41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AF15E-9C6A-40B2-C2D2-C0B87D56B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68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b="1" dirty="0"/>
              <a:t>1) Data Loading and Categorical Variable Mapping:			  2) Data Quality Check:  </a:t>
            </a:r>
          </a:p>
          <a:p>
            <a:endParaRPr lang="en-GB" sz="1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080AAE-6431-E298-46B9-F68A94C762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388772"/>
            <a:ext cx="7157630" cy="411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76FFBF-AC30-DABD-AE4E-75CF4E7673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73054" y="2388772"/>
            <a:ext cx="4183666" cy="1787623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74DCFCE-7CBD-C368-7127-E333D9A688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02880" y="478624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91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8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37735-0686-EAE3-9E38-7E554AD67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ECFC4-0FCF-6336-A7CF-B2E4A4BA4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080" y="344701"/>
            <a:ext cx="10515600" cy="1325563"/>
          </a:xfrm>
        </p:spPr>
        <p:txBody>
          <a:bodyPr>
            <a:normAutofit/>
          </a:bodyPr>
          <a:lstStyle/>
          <a:p>
            <a:r>
              <a:rPr lang="en-IN" sz="4100" b="1" dirty="0"/>
              <a:t>R Code for Cleaning &amp; Validation (2/2)</a:t>
            </a:r>
            <a:endParaRPr lang="en-GB" sz="41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E43D6-F1AD-4012-10AB-DAA521537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182562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800" b="1" dirty="0"/>
              <a:t>3) </a:t>
            </a:r>
            <a:r>
              <a:rPr lang="en-GB" sz="1800" b="1" dirty="0"/>
              <a:t>Data Cleaning:						4) Consistency Checks and Output: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E36530-BBD2-3073-A95A-9A0C35724D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2325495"/>
            <a:ext cx="5533141" cy="33515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B9977E-A10B-6E44-2A27-6DEF848C25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834" y="2302042"/>
            <a:ext cx="5057166" cy="3375050"/>
          </a:xfrm>
          <a:prstGeom prst="rect">
            <a:avLst/>
          </a:prstGeom>
        </p:spPr>
      </p:pic>
      <p:pic>
        <p:nvPicPr>
          <p:cNvPr id="4" name="Slide 14">
            <a:hlinkClick r:id="" action="ppaction://media"/>
            <a:extLst>
              <a:ext uri="{FF2B5EF4-FFF2-40B4-BE49-F238E27FC236}">
                <a16:creationId xmlns:a16="http://schemas.microsoft.com/office/drawing/2014/main" id="{1442BC3D-2A54-E636-5E78-DAC468F212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65735" y="568959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905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F93C5E-1D17-6675-6766-3EF7B6252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AFD4-5FA2-8914-30B8-41565A50B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/>
              <a:t>Screenshots of the Development (1/2)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B369B50-E107-2E6E-9C2D-FA376EA385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24608" y="2413337"/>
            <a:ext cx="5452196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ETL Process: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Screenshot of Hive ETL code for populating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timedim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(CONCAT(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accident_index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'_',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time_of_accident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AS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time_id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ETL transforms raw CSV data into structured dimension tables in Hive.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58D7AD-C2DB-F211-1FFE-90DC2E7272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2179" y="1864454"/>
            <a:ext cx="3220453" cy="15645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CDF459-DF6F-CB83-929E-67251A8BE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518" y="4001295"/>
            <a:ext cx="5782482" cy="1286054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DF041A8-F5ED-4FA7-D73B-796652773A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96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15E0B-A147-620E-B055-86E429433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CE13D-4F98-473B-4703-3F99F4FA3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907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/>
              <a:t>Screenshots of the Development (2/2)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D3EE796-3B4B-3BD4-59C2-95BC80F3E7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03498" y="1295030"/>
            <a:ext cx="5452196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ETL Process: </a:t>
            </a:r>
            <a:r>
              <a:rPr lang="en-GB" sz="1800" dirty="0">
                <a:effectLst/>
              </a:rPr>
              <a:t>Screenshot of Hive fact table creation (</a:t>
            </a:r>
            <a:r>
              <a:rPr lang="en-GB" sz="1800" dirty="0" err="1">
                <a:effectLst/>
              </a:rPr>
              <a:t>accidentsfact</a:t>
            </a:r>
            <a:r>
              <a:rPr lang="en-GB" sz="1800" dirty="0">
                <a:effectLst/>
              </a:rPr>
              <a:t>) with LEFT JOINs from collisions, vehicles, and casualties.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lang="en-GB" sz="1800" dirty="0">
                <a:effectLst/>
              </a:rPr>
              <a:t>ELT leverages Hive for in-database joins and aggregations.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6B97DD-3FC7-2FFD-0398-593F7CD2B1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570651"/>
            <a:ext cx="3391373" cy="33913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4E75F2-F091-AE22-5D2D-07E167F8A2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1596" y="3439160"/>
            <a:ext cx="6096000" cy="3274234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CC26D35-2D3C-DF97-AB23-CB248CC680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89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947E1-BC9A-C92F-AA6C-401F42416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17" y="402046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Data Quality Checks and Resolutions (1/5)</a:t>
            </a:r>
            <a:endParaRPr lang="en-GB" sz="41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79A4D4-EC25-B3B9-2FD7-BD23C271C83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091" b="-1"/>
          <a:stretch>
            <a:fillRect/>
          </a:stretch>
        </p:blipFill>
        <p:spPr>
          <a:xfrm>
            <a:off x="523817" y="2670660"/>
            <a:ext cx="5125165" cy="15166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094E13-279A-D794-7E68-1C2D760661EE}"/>
              </a:ext>
            </a:extLst>
          </p:cNvPr>
          <p:cNvSpPr txBox="1"/>
          <p:nvPr/>
        </p:nvSpPr>
        <p:spPr>
          <a:xfrm>
            <a:off x="6096000" y="1582340"/>
            <a:ext cx="57518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Check 1</a:t>
            </a:r>
            <a:r>
              <a:rPr lang="en-GB" dirty="0"/>
              <a:t>: Time Dimension Validation:</a:t>
            </a:r>
          </a:p>
          <a:p>
            <a:r>
              <a:rPr lang="en-GB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Hive</a:t>
            </a:r>
            <a:r>
              <a:rPr lang="en-GB" dirty="0"/>
              <a:t>: Validated in Hive (COUNT(*), COUNT(DISTINCT </a:t>
            </a:r>
            <a:r>
              <a:rPr lang="en-GB" dirty="0" err="1"/>
              <a:t>time_id</a:t>
            </a:r>
            <a:r>
              <a:rPr lang="en-GB" dirty="0"/>
              <a:t>), min/max years).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 Contribution</a:t>
            </a:r>
            <a:r>
              <a:rPr lang="en-GB" dirty="0"/>
              <a:t>: In "QCVC.R", </a:t>
            </a:r>
            <a:r>
              <a:rPr lang="en-GB" dirty="0" err="1"/>
              <a:t>accident_year</a:t>
            </a:r>
            <a:r>
              <a:rPr lang="en-GB" dirty="0"/>
              <a:t> was filtered to 2014–2023 using validate rules.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Resolution</a:t>
            </a:r>
            <a:r>
              <a:rPr lang="en-GB" dirty="0"/>
              <a:t>: Filtered years outside 2014–2023 in R, verified in Hive.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Justification: </a:t>
            </a:r>
            <a:r>
              <a:rPr lang="en-GB" dirty="0"/>
              <a:t>Ensures temporal scope accuracy.</a:t>
            </a:r>
          </a:p>
          <a:p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A6C067-C7B9-DC3D-05CD-7FFADB5FB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3941" y="5322320"/>
            <a:ext cx="8364117" cy="1133633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964A631-DC88-7462-2EB3-B506151D04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045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D53A5-54D9-E7BD-9B0C-69E89C26C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F59BB-ABA2-CE21-6E88-995D72953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17" y="402046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Data Quality Checks and Resolutions (2/5)</a:t>
            </a:r>
            <a:endParaRPr lang="en-GB" sz="41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329D45-BF0E-61DF-CFBE-9A878E9EDDC6}"/>
              </a:ext>
            </a:extLst>
          </p:cNvPr>
          <p:cNvSpPr txBox="1"/>
          <p:nvPr/>
        </p:nvSpPr>
        <p:spPr>
          <a:xfrm>
            <a:off x="6096000" y="2144393"/>
            <a:ext cx="57518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Check 2</a:t>
            </a:r>
            <a:r>
              <a:rPr lang="en-GB" dirty="0"/>
              <a:t>: Location Dimension Validation:</a:t>
            </a:r>
          </a:p>
          <a:p>
            <a:r>
              <a:rPr lang="en-GB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Hive</a:t>
            </a:r>
            <a:r>
              <a:rPr lang="en-GB" dirty="0"/>
              <a:t>: </a:t>
            </a:r>
            <a:r>
              <a:rPr lang="en-GB" dirty="0">
                <a:effectLst/>
              </a:rPr>
              <a:t>Validated in Hive (COUNT(*), COUNT(DISTINCT </a:t>
            </a:r>
            <a:r>
              <a:rPr lang="en-GB" dirty="0" err="1">
                <a:effectLst/>
              </a:rPr>
              <a:t>location_id</a:t>
            </a:r>
            <a:r>
              <a:rPr lang="en-GB" dirty="0">
                <a:effectLst/>
              </a:rPr>
              <a:t>)).</a:t>
            </a: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 Contribution</a:t>
            </a:r>
            <a:r>
              <a:rPr lang="en-GB" dirty="0"/>
              <a:t>: </a:t>
            </a:r>
            <a:r>
              <a:rPr lang="en-GB" dirty="0">
                <a:effectLst/>
              </a:rPr>
              <a:t>In "QCVC.R", </a:t>
            </a:r>
            <a:r>
              <a:rPr lang="en-GB" dirty="0" err="1">
                <a:effectLst/>
              </a:rPr>
              <a:t>local_authority_ons_district</a:t>
            </a:r>
            <a:r>
              <a:rPr lang="en-GB" dirty="0">
                <a:effectLst/>
              </a:rPr>
              <a:t> was filtered to start with 'E09' using </a:t>
            </a:r>
            <a:r>
              <a:rPr lang="en-GB" dirty="0" err="1">
                <a:effectLst/>
              </a:rPr>
              <a:t>str_starts</a:t>
            </a:r>
            <a:r>
              <a:rPr lang="en-GB" dirty="0">
                <a:effectLst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GB" dirty="0">
              <a:effectLst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Resolution</a:t>
            </a:r>
            <a:r>
              <a:rPr lang="en-GB" dirty="0"/>
              <a:t>: </a:t>
            </a:r>
            <a:r>
              <a:rPr lang="en-GB" dirty="0">
                <a:effectLst/>
              </a:rPr>
              <a:t>Ensured </a:t>
            </a:r>
            <a:r>
              <a:rPr lang="en-GB" dirty="0" err="1">
                <a:effectLst/>
              </a:rPr>
              <a:t>local_authority_ons_district</a:t>
            </a:r>
            <a:r>
              <a:rPr lang="en-GB" dirty="0">
                <a:effectLst/>
              </a:rPr>
              <a:t> LIKE 'E09%' in R, confirmed in Hive.</a:t>
            </a:r>
          </a:p>
          <a:p>
            <a:pPr marL="342900" indent="-342900">
              <a:buFont typeface="+mj-lt"/>
              <a:buAutoNum type="arabicPeriod"/>
            </a:pPr>
            <a:endParaRPr lang="en-GB" dirty="0">
              <a:effectLst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effectLst/>
              </a:rPr>
              <a:t>Justification: </a:t>
            </a:r>
            <a:r>
              <a:rPr lang="en-GB" dirty="0">
                <a:effectLst/>
              </a:rPr>
              <a:t>Confirms London borough focus.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F00CD5-C292-C45A-9F12-37EEDA675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129" y="3521242"/>
            <a:ext cx="5630061" cy="1124107"/>
          </a:xfrm>
          <a:prstGeom prst="rect">
            <a:avLst/>
          </a:prstGeom>
        </p:spPr>
      </p:pic>
      <p:pic>
        <p:nvPicPr>
          <p:cNvPr id="3" name="WhatsApp Audio 2025-08-28 at 2.49.22 PM (5)">
            <a:hlinkClick r:id="" action="ppaction://media"/>
            <a:extLst>
              <a:ext uri="{FF2B5EF4-FFF2-40B4-BE49-F238E27FC236}">
                <a16:creationId xmlns:a16="http://schemas.microsoft.com/office/drawing/2014/main" id="{9FF6C995-0D50-9FB7-410D-786194553A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00241" y="535034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59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9D96D-620B-865D-58F7-977B913D9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B230-92E6-EB23-AEDF-32626BDF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17" y="402046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Data Quality Checks and Resolutions (3/5)</a:t>
            </a:r>
            <a:endParaRPr lang="en-GB" sz="41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76C180-018B-513A-100C-33733E9C5586}"/>
              </a:ext>
            </a:extLst>
          </p:cNvPr>
          <p:cNvSpPr txBox="1"/>
          <p:nvPr/>
        </p:nvSpPr>
        <p:spPr>
          <a:xfrm>
            <a:off x="6096000" y="1582340"/>
            <a:ext cx="575187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Check 3</a:t>
            </a:r>
            <a:r>
              <a:rPr lang="en-GB" dirty="0"/>
              <a:t>: Vehicle Dimension Validation:</a:t>
            </a:r>
          </a:p>
          <a:p>
            <a:r>
              <a:rPr lang="en-GB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Hive</a:t>
            </a:r>
            <a:r>
              <a:rPr lang="en-GB" dirty="0"/>
              <a:t>: Validated in Hive </a:t>
            </a:r>
            <a:r>
              <a:rPr lang="en-GB" dirty="0">
                <a:effectLst/>
              </a:rPr>
              <a:t>(COUNT(*), COUNT(DISTINCT </a:t>
            </a:r>
            <a:r>
              <a:rPr lang="en-GB" dirty="0" err="1">
                <a:effectLst/>
              </a:rPr>
              <a:t>vehicle_id</a:t>
            </a:r>
            <a:r>
              <a:rPr lang="en-GB" dirty="0">
                <a:effectLst/>
              </a:rPr>
              <a:t>)).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 Contribution</a:t>
            </a:r>
            <a:r>
              <a:rPr lang="en-GB" dirty="0"/>
              <a:t>: In "QCVC.R", </a:t>
            </a:r>
            <a:r>
              <a:rPr lang="en-GB" dirty="0" err="1">
                <a:effectLst/>
              </a:rPr>
              <a:t>vehicle_type</a:t>
            </a:r>
            <a:r>
              <a:rPr lang="en-GB" dirty="0">
                <a:effectLst/>
              </a:rPr>
              <a:t> and other vehicle fields were validated against codes, ensuring data quality before Hive.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Resolution</a:t>
            </a:r>
            <a:r>
              <a:rPr lang="en-GB" dirty="0"/>
              <a:t>: Filtered </a:t>
            </a:r>
            <a:r>
              <a:rPr lang="en-GB" dirty="0">
                <a:effectLst/>
              </a:rPr>
              <a:t>Removed duplicate </a:t>
            </a:r>
            <a:r>
              <a:rPr lang="en-GB" dirty="0" err="1">
                <a:effectLst/>
              </a:rPr>
              <a:t>vehicle_ids</a:t>
            </a:r>
            <a:r>
              <a:rPr lang="en-GB" dirty="0">
                <a:effectLst/>
              </a:rPr>
              <a:t> in Hive after R pre-validation.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Justification: </a:t>
            </a:r>
            <a:r>
              <a:rPr lang="en-GB" dirty="0"/>
              <a:t>Ensures </a:t>
            </a:r>
            <a:r>
              <a:rPr lang="en-GB" dirty="0">
                <a:effectLst/>
              </a:rPr>
              <a:t>unique vehicle records.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32388ED-D401-4037-3F61-EB14DD7512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7059" y="5391258"/>
            <a:ext cx="6697882" cy="11336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8AE4A19-A63B-692D-7C5D-9AF791CB23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817" y="2986024"/>
            <a:ext cx="5410955" cy="885949"/>
          </a:xfrm>
          <a:prstGeom prst="rect">
            <a:avLst/>
          </a:prstGeom>
        </p:spPr>
      </p:pic>
      <p:pic>
        <p:nvPicPr>
          <p:cNvPr id="3" name="Slide 19">
            <a:hlinkClick r:id="" action="ppaction://media"/>
            <a:extLst>
              <a:ext uri="{FF2B5EF4-FFF2-40B4-BE49-F238E27FC236}">
                <a16:creationId xmlns:a16="http://schemas.microsoft.com/office/drawing/2014/main" id="{5B01BC4C-EF8E-9B21-BC4F-57C1C7FCCC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52054" y="558597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11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34319-66E1-B2F6-BC21-00B130275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59" y="233680"/>
            <a:ext cx="11155680" cy="1463040"/>
          </a:xfrm>
        </p:spPr>
        <p:txBody>
          <a:bodyPr>
            <a:normAutofit/>
          </a:bodyPr>
          <a:lstStyle/>
          <a:p>
            <a:r>
              <a:rPr lang="en-IN" sz="4100" b="1" kern="0" dirty="0">
                <a:effectLst/>
                <a:latin typeface="+mn-lt"/>
                <a:ea typeface="Times New Roman" panose="02020603050405020304" pitchFamily="18" charset="0"/>
              </a:rPr>
              <a:t>Introduction to the Team</a:t>
            </a:r>
            <a:endParaRPr lang="en-IN" sz="4100" dirty="0">
              <a:latin typeface="+mn-lt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6E15950-E3E6-5786-2060-364734AEE5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861184"/>
              </p:ext>
            </p:extLst>
          </p:nvPr>
        </p:nvGraphicFramePr>
        <p:xfrm>
          <a:off x="522786" y="1828800"/>
          <a:ext cx="11146427" cy="4173940"/>
        </p:xfrm>
        <a:graphic>
          <a:graphicData uri="http://schemas.openxmlformats.org/drawingml/2006/table">
            <a:tbl>
              <a:tblPr/>
              <a:tblGrid>
                <a:gridCol w="3067753">
                  <a:extLst>
                    <a:ext uri="{9D8B030D-6E8A-4147-A177-3AD203B41FA5}">
                      <a16:colId xmlns:a16="http://schemas.microsoft.com/office/drawing/2014/main" val="96086303"/>
                    </a:ext>
                  </a:extLst>
                </a:gridCol>
                <a:gridCol w="3985128">
                  <a:extLst>
                    <a:ext uri="{9D8B030D-6E8A-4147-A177-3AD203B41FA5}">
                      <a16:colId xmlns:a16="http://schemas.microsoft.com/office/drawing/2014/main" val="2609015437"/>
                    </a:ext>
                  </a:extLst>
                </a:gridCol>
                <a:gridCol w="4093546">
                  <a:extLst>
                    <a:ext uri="{9D8B030D-6E8A-4147-A177-3AD203B41FA5}">
                      <a16:colId xmlns:a16="http://schemas.microsoft.com/office/drawing/2014/main" val="1074137923"/>
                    </a:ext>
                  </a:extLst>
                </a:gridCol>
              </a:tblGrid>
              <a:tr h="431129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00" b="1" i="0" u="none" strike="noStrike" dirty="0">
                          <a:effectLst/>
                          <a:latin typeface="+mn-lt"/>
                        </a:rPr>
                        <a:t>Role</a:t>
                      </a:r>
                      <a:endParaRPr lang="en-IN" sz="1800" b="0" i="0" u="none" strike="noStrike" dirty="0">
                        <a:effectLst/>
                        <a:latin typeface="+mn-lt"/>
                      </a:endParaRPr>
                    </a:p>
                  </a:txBody>
                  <a:tcPr marL="97984" marR="97984" marT="48992" marB="4899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00" b="1" i="0" u="none" strike="noStrike" dirty="0">
                          <a:effectLst/>
                          <a:latin typeface="+mn-lt"/>
                        </a:rPr>
                        <a:t>Name</a:t>
                      </a:r>
                      <a:endParaRPr lang="en-IN" sz="1800" b="0" i="0" u="none" strike="noStrike" dirty="0">
                        <a:effectLst/>
                        <a:latin typeface="+mn-lt"/>
                      </a:endParaRPr>
                    </a:p>
                  </a:txBody>
                  <a:tcPr marL="97984" marR="97984" marT="48992" marB="4899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00" b="1" i="0" u="none" strike="noStrike" dirty="0">
                          <a:effectLst/>
                          <a:latin typeface="+mn-lt"/>
                        </a:rPr>
                        <a:t>Responsibilities</a:t>
                      </a:r>
                      <a:endParaRPr lang="en-IN" sz="1800" b="0" i="0" u="none" strike="noStrike" dirty="0">
                        <a:effectLst/>
                        <a:latin typeface="+mn-lt"/>
                      </a:endParaRP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813173"/>
                  </a:ext>
                </a:extLst>
              </a:tr>
              <a:tr h="72508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00" b="0" i="0" u="none" strike="noStrike" dirty="0">
                          <a:effectLst/>
                          <a:latin typeface="+mn-lt"/>
                        </a:rPr>
                        <a:t>Project Manager</a:t>
                      </a:r>
                    </a:p>
                  </a:txBody>
                  <a:tcPr marL="97984" marR="97984" marT="48992" marB="4899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effectLst/>
                          <a:latin typeface="+mn-lt"/>
                        </a:rPr>
                        <a:t>Sridhar </a:t>
                      </a:r>
                      <a:r>
                        <a:rPr lang="en-GB" sz="1800" dirty="0" err="1">
                          <a:effectLst/>
                          <a:latin typeface="+mn-lt"/>
                        </a:rPr>
                        <a:t>Gudimella</a:t>
                      </a:r>
                      <a:endParaRPr lang="en-GB" sz="1800" dirty="0">
                        <a:effectLst/>
                        <a:latin typeface="+mn-lt"/>
                      </a:endParaRPr>
                    </a:p>
                  </a:txBody>
                  <a:tcPr marL="97984" marR="97984" marT="48992" marB="4899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effectLst/>
                          <a:latin typeface="+mn-lt"/>
                        </a:rPr>
                        <a:t>Oversees timelines, manages deliverables, ensures project milestones</a:t>
                      </a:r>
                    </a:p>
                  </a:txBody>
                  <a:tcPr marL="97984" marR="97984" marT="48992" marB="4899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8022693"/>
                  </a:ext>
                </a:extLst>
              </a:tr>
              <a:tr h="725081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u="none" strike="noStrike" dirty="0">
                          <a:effectLst/>
                          <a:latin typeface="+mn-lt"/>
                        </a:rPr>
                        <a:t>Data Analyst</a:t>
                      </a:r>
                    </a:p>
                    <a:p>
                      <a:pPr algn="l" fontAlgn="ctr">
                        <a:buNone/>
                      </a:pPr>
                      <a:endParaRPr lang="en-IN" sz="1800" b="0" i="0" u="none" strike="noStrike" dirty="0">
                        <a:effectLst/>
                        <a:latin typeface="+mn-lt"/>
                      </a:endParaRP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 err="1">
                          <a:effectLst/>
                          <a:latin typeface="+mn-lt"/>
                        </a:rPr>
                        <a:t>Aneetta</a:t>
                      </a:r>
                      <a:r>
                        <a:rPr lang="en-GB" sz="1800" dirty="0">
                          <a:effectLst/>
                          <a:latin typeface="+mn-lt"/>
                        </a:rPr>
                        <a:t> Benny</a:t>
                      </a: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effectLst/>
                          <a:latin typeface="+mn-lt"/>
                        </a:rPr>
                        <a:t>Analyses trends, conducts data quality checks, cleaning and validation using R</a:t>
                      </a: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195991"/>
                  </a:ext>
                </a:extLst>
              </a:tr>
              <a:tr h="72508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00" b="0" i="0" u="none" strike="noStrike" dirty="0">
                          <a:effectLst/>
                          <a:latin typeface="+mn-lt"/>
                        </a:rPr>
                        <a:t>Data Engineer</a:t>
                      </a: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00" b="0" i="0" u="none" strike="noStrike" dirty="0">
                          <a:effectLst/>
                          <a:latin typeface="+mn-lt"/>
                        </a:rPr>
                        <a:t>Akshen Dhami</a:t>
                      </a: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effectLst/>
                          <a:latin typeface="+mn-lt"/>
                        </a:rPr>
                        <a:t>Develops ETL pipeline, sets up Hive data mart, Apache Pig</a:t>
                      </a: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8495694"/>
                  </a:ext>
                </a:extLst>
              </a:tr>
              <a:tr h="725081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u="none" strike="noStrike" dirty="0">
                          <a:effectLst/>
                          <a:latin typeface="+mn-lt"/>
                        </a:rPr>
                        <a:t>Visualization</a:t>
                      </a:r>
                    </a:p>
                    <a:p>
                      <a:pPr algn="l" fontAlgn="ctr">
                        <a:buNone/>
                      </a:pPr>
                      <a:endParaRPr lang="en-IN" sz="1800" b="0" i="0" u="none" strike="noStrike" dirty="0">
                        <a:effectLst/>
                        <a:latin typeface="+mn-lt"/>
                      </a:endParaRP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effectLst/>
                          <a:latin typeface="+mn-lt"/>
                        </a:rPr>
                        <a:t>Srikar Arra</a:t>
                      </a: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effectLst/>
                          <a:latin typeface="+mn-lt"/>
                        </a:rPr>
                        <a:t>Designs Tableau dashboards for insights</a:t>
                      </a: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18198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00" b="0" i="0" u="none" strike="noStrike" dirty="0">
                          <a:effectLst/>
                          <a:latin typeface="+mn-lt"/>
                        </a:rPr>
                        <a:t>Documentation</a:t>
                      </a: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effectLst/>
                          <a:latin typeface="+mn-lt"/>
                        </a:rPr>
                        <a:t>Saikumar Reddy Sanagala</a:t>
                      </a:r>
                    </a:p>
                    <a:p>
                      <a:pPr algn="l" fontAlgn="ctr">
                        <a:buNone/>
                      </a:pPr>
                      <a:endParaRPr lang="en-IN" sz="1800" b="0" i="0" u="none" strike="noStrike" dirty="0">
                        <a:effectLst/>
                        <a:latin typeface="+mn-lt"/>
                      </a:endParaRP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effectLst/>
                          <a:latin typeface="+mn-lt"/>
                        </a:rPr>
                        <a:t>PPT creation, justification writing, final report preparation</a:t>
                      </a:r>
                    </a:p>
                  </a:txBody>
                  <a:tcPr marL="97984" marR="97984" marT="48992" marB="489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1682316"/>
                  </a:ext>
                </a:extLst>
              </a:tr>
            </a:tbl>
          </a:graphicData>
        </a:graphic>
      </p:graphicFrame>
      <p:pic>
        <p:nvPicPr>
          <p:cNvPr id="22" name="WhatsApp Audio 2025-08-28 at 2.49.22 PM (1)">
            <a:hlinkClick r:id="" action="ppaction://media"/>
            <a:extLst>
              <a:ext uri="{FF2B5EF4-FFF2-40B4-BE49-F238E27FC236}">
                <a16:creationId xmlns:a16="http://schemas.microsoft.com/office/drawing/2014/main" id="{F612B180-3600-5547-062F-ECF234D380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22472" y="575905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015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5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796E2-5940-4990-A42B-B845214B1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4628A-A7CF-A5AE-7987-E82FBDCC5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17" y="402046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Data Quality Checks and Resolutions (4/5)</a:t>
            </a:r>
            <a:endParaRPr lang="en-GB" sz="41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A5A537-5B13-305A-35D2-5A2C592CD264}"/>
              </a:ext>
            </a:extLst>
          </p:cNvPr>
          <p:cNvSpPr txBox="1"/>
          <p:nvPr/>
        </p:nvSpPr>
        <p:spPr>
          <a:xfrm>
            <a:off x="6096000" y="1582340"/>
            <a:ext cx="57518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Check 4</a:t>
            </a:r>
            <a:r>
              <a:rPr lang="en-GB" dirty="0"/>
              <a:t>: </a:t>
            </a:r>
            <a:r>
              <a:rPr lang="en-GB" dirty="0">
                <a:effectLst/>
              </a:rPr>
              <a:t>Casualty</a:t>
            </a:r>
            <a:r>
              <a:rPr lang="en-GB" dirty="0"/>
              <a:t> Dimension Validation:</a:t>
            </a:r>
          </a:p>
          <a:p>
            <a:r>
              <a:rPr lang="en-GB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Hive</a:t>
            </a:r>
            <a:r>
              <a:rPr lang="en-GB" dirty="0"/>
              <a:t>: Validated in </a:t>
            </a:r>
            <a:r>
              <a:rPr lang="en-GB" dirty="0">
                <a:effectLst/>
              </a:rPr>
              <a:t>Hive (COUNT(*), COUNT(DISTINCT </a:t>
            </a:r>
            <a:r>
              <a:rPr lang="en-GB" dirty="0" err="1">
                <a:effectLst/>
              </a:rPr>
              <a:t>casualty_id</a:t>
            </a:r>
            <a:r>
              <a:rPr lang="en-GB" dirty="0">
                <a:effectLst/>
              </a:rPr>
              <a:t>)).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 Contribution</a:t>
            </a:r>
            <a:r>
              <a:rPr lang="en-GB" dirty="0"/>
              <a:t>: In "QCVC.R", </a:t>
            </a:r>
            <a:r>
              <a:rPr lang="en-GB" dirty="0" err="1">
                <a:effectLst/>
              </a:rPr>
              <a:t>casualty_type</a:t>
            </a:r>
            <a:r>
              <a:rPr lang="en-GB" dirty="0">
                <a:effectLst/>
              </a:rPr>
              <a:t> and related fields were validated against codes, filtering invalid entries.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Resolution</a:t>
            </a:r>
            <a:r>
              <a:rPr lang="en-GB" dirty="0"/>
              <a:t>: Filtered </a:t>
            </a:r>
            <a:r>
              <a:rPr lang="en-GB" dirty="0">
                <a:effectLst/>
              </a:rPr>
              <a:t>invalid </a:t>
            </a:r>
            <a:r>
              <a:rPr lang="en-GB" dirty="0" err="1">
                <a:effectLst/>
              </a:rPr>
              <a:t>casualty_types</a:t>
            </a:r>
            <a:r>
              <a:rPr lang="en-GB" dirty="0">
                <a:effectLst/>
              </a:rPr>
              <a:t> in R, verified in Hive.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Justification: </a:t>
            </a:r>
            <a:r>
              <a:rPr lang="en-GB" dirty="0">
                <a:effectLst/>
              </a:rPr>
              <a:t>Maintains pedestrian data integrity.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39A5C0-77D2-AD68-358E-8EDA9B1E97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5098" y="5492897"/>
            <a:ext cx="6783212" cy="11336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80C17C-02BD-5CA0-0A52-D951F1C9A2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40"/>
          <a:stretch>
            <a:fillRect/>
          </a:stretch>
        </p:blipFill>
        <p:spPr>
          <a:xfrm>
            <a:off x="201380" y="2966720"/>
            <a:ext cx="5725324" cy="95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50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AAA73-6D4D-6430-BD0E-D2C531B51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129D6-52BD-3A7F-225D-D7C2AFF33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17" y="402046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Data Quality Checks and Resolutions (5/5)</a:t>
            </a:r>
            <a:endParaRPr lang="en-GB" sz="41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1C135A-E050-6720-D841-E94D3370DD7C}"/>
              </a:ext>
            </a:extLst>
          </p:cNvPr>
          <p:cNvSpPr txBox="1"/>
          <p:nvPr/>
        </p:nvSpPr>
        <p:spPr>
          <a:xfrm>
            <a:off x="6096000" y="1582340"/>
            <a:ext cx="57518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Check 5</a:t>
            </a:r>
            <a:r>
              <a:rPr lang="en-GB" dirty="0"/>
              <a:t>: Fact Table Validation:</a:t>
            </a:r>
          </a:p>
          <a:p>
            <a:r>
              <a:rPr lang="en-GB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Hive</a:t>
            </a:r>
            <a:r>
              <a:rPr lang="en-GB" dirty="0"/>
              <a:t>: Validated in </a:t>
            </a:r>
            <a:r>
              <a:rPr lang="en-GB" dirty="0">
                <a:effectLst/>
              </a:rPr>
              <a:t>Hive (COUNT(*), COUNT(DISTINCT </a:t>
            </a:r>
            <a:r>
              <a:rPr lang="en-GB" dirty="0" err="1">
                <a:effectLst/>
              </a:rPr>
              <a:t>accident_id</a:t>
            </a:r>
            <a:r>
              <a:rPr lang="en-GB" dirty="0">
                <a:effectLst/>
              </a:rPr>
              <a:t>), </a:t>
            </a:r>
            <a:r>
              <a:rPr lang="en-GB" dirty="0" err="1">
                <a:effectLst/>
              </a:rPr>
              <a:t>valid_severity_count</a:t>
            </a:r>
            <a:r>
              <a:rPr lang="en-GB" dirty="0">
                <a:effectLst/>
              </a:rPr>
              <a:t>).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 Contribution</a:t>
            </a:r>
            <a:r>
              <a:rPr lang="en-GB" dirty="0"/>
              <a:t>: In "QCVC.R", </a:t>
            </a:r>
            <a:r>
              <a:rPr lang="en-GB" dirty="0" err="1">
                <a:effectLst/>
              </a:rPr>
              <a:t>accident_severity</a:t>
            </a:r>
            <a:r>
              <a:rPr lang="en-GB" dirty="0">
                <a:effectLst/>
              </a:rPr>
              <a:t> was mapped to valid codes ("Fatal", "Serious", "Slight") and validated.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Resolution</a:t>
            </a:r>
            <a:r>
              <a:rPr lang="en-GB" dirty="0"/>
              <a:t>: </a:t>
            </a:r>
            <a:r>
              <a:rPr lang="en-GB" dirty="0">
                <a:effectLst/>
              </a:rPr>
              <a:t>Corrected invalid </a:t>
            </a:r>
            <a:r>
              <a:rPr lang="en-GB" dirty="0" err="1">
                <a:effectLst/>
              </a:rPr>
              <a:t>accident_severity</a:t>
            </a:r>
            <a:r>
              <a:rPr lang="en-GB" dirty="0">
                <a:effectLst/>
              </a:rPr>
              <a:t> values in R, confirmed in Hive.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Justification: </a:t>
            </a:r>
            <a:r>
              <a:rPr lang="en-GB" dirty="0">
                <a:effectLst/>
              </a:rPr>
              <a:t>Ensures severity categorization.</a:t>
            </a:r>
          </a:p>
          <a:p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FF94FB-5DA2-3051-95AC-6552E8A98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15277" y="5552658"/>
            <a:ext cx="5932679" cy="11336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C3ADFB-50FB-FA22-4244-EEFBC2AFF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17" y="2953148"/>
            <a:ext cx="5572183" cy="95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54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9B2EB-EBC9-9A24-5B88-769093CB2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/>
              <a:t>Evidence of the Developed Data Mart</a:t>
            </a:r>
            <a:endParaRPr lang="en-GB" sz="41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3A6AF56-A2FA-6D24-6C78-DAEAF99A1DF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549073"/>
            <a:ext cx="9950786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Star Schema in Hive: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accidentsfact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joined to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timedim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locationdim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vehicledim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casualtiesdim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endParaRPr lang="en-US" altLang="en-US" sz="18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Answers All Inquiries: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Queries aggregate data for Q1–Q5. </a:t>
            </a:r>
            <a:endParaRPr lang="en-US" altLang="en-US" sz="18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Star Schema optimizes query performance.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A855A7-308D-75F2-CD54-5F5053CFA3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1687" b="6487"/>
          <a:stretch>
            <a:fillRect/>
          </a:stretch>
        </p:blipFill>
        <p:spPr>
          <a:xfrm>
            <a:off x="4350553" y="2723507"/>
            <a:ext cx="2987976" cy="2425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899767-0BA0-76A9-1447-6C6DD12501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6583" b="14860"/>
          <a:stretch>
            <a:fillRect/>
          </a:stretch>
        </p:blipFill>
        <p:spPr>
          <a:xfrm>
            <a:off x="838200" y="5552224"/>
            <a:ext cx="2043096" cy="8866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80A5D7-727D-BFD3-A56F-05FB8FC53D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1317" b="9542"/>
          <a:stretch>
            <a:fillRect/>
          </a:stretch>
        </p:blipFill>
        <p:spPr>
          <a:xfrm>
            <a:off x="3056674" y="5537470"/>
            <a:ext cx="3551351" cy="9554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D2054BF-53C8-2496-F164-040B782E38C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0491"/>
          <a:stretch>
            <a:fillRect/>
          </a:stretch>
        </p:blipFill>
        <p:spPr>
          <a:xfrm>
            <a:off x="6864158" y="5397233"/>
            <a:ext cx="2418080" cy="119642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77B5EF5-7424-C6C4-042B-10B968E2805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10540"/>
          <a:stretch>
            <a:fillRect/>
          </a:stretch>
        </p:blipFill>
        <p:spPr>
          <a:xfrm>
            <a:off x="9538371" y="5283524"/>
            <a:ext cx="2501229" cy="1399216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53C3F46-D197-35F3-2C7B-2BB19EEDD529}"/>
              </a:ext>
            </a:extLst>
          </p:cNvPr>
          <p:cNvCxnSpPr>
            <a:stCxn id="6" idx="1"/>
            <a:endCxn id="8" idx="0"/>
          </p:cNvCxnSpPr>
          <p:nvPr/>
        </p:nvCxnSpPr>
        <p:spPr>
          <a:xfrm flipH="1">
            <a:off x="1859748" y="3936466"/>
            <a:ext cx="2490805" cy="16157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5266318-9283-B41C-F470-658E8B6E22DF}"/>
              </a:ext>
            </a:extLst>
          </p:cNvPr>
          <p:cNvCxnSpPr>
            <a:stCxn id="6" idx="3"/>
            <a:endCxn id="14" idx="0"/>
          </p:cNvCxnSpPr>
          <p:nvPr/>
        </p:nvCxnSpPr>
        <p:spPr>
          <a:xfrm>
            <a:off x="7338529" y="3936466"/>
            <a:ext cx="3450457" cy="13470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48F94BD-709A-827E-DAB1-3A056EF110A4}"/>
              </a:ext>
            </a:extLst>
          </p:cNvPr>
          <p:cNvCxnSpPr>
            <a:stCxn id="6" idx="2"/>
            <a:endCxn id="10" idx="0"/>
          </p:cNvCxnSpPr>
          <p:nvPr/>
        </p:nvCxnSpPr>
        <p:spPr>
          <a:xfrm flipH="1">
            <a:off x="4832350" y="5149424"/>
            <a:ext cx="1012191" cy="3880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F55F0B4-24C1-9D8E-572D-D2546A820078}"/>
              </a:ext>
            </a:extLst>
          </p:cNvPr>
          <p:cNvCxnSpPr>
            <a:stCxn id="6" idx="2"/>
            <a:endCxn id="12" idx="0"/>
          </p:cNvCxnSpPr>
          <p:nvPr/>
        </p:nvCxnSpPr>
        <p:spPr>
          <a:xfrm>
            <a:off x="5844541" y="5149424"/>
            <a:ext cx="2228657" cy="2478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6335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3D119-27C2-C41F-834D-30FE5C582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/>
              <a:t>Evidence of Data Validity Testing (1/3)</a:t>
            </a:r>
            <a:endParaRPr lang="en-GB" sz="41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174D21E-FA78-31A1-2B84-0F1881E45A6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11136"/>
            <a:ext cx="8817077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Test 1: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Row Counts in Hive (COUNT(*) for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timedim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validated in R by Data Analyst.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Results: </a:t>
            </a:r>
            <a:r>
              <a:rPr lang="en-US" altLang="en-US" sz="1800" dirty="0" err="1"/>
              <a:t>row_count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lang="en-GB" sz="1800" dirty="0">
                <a:effectLst/>
              </a:rPr>
              <a:t>508,821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rows.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Confirms complete loading.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1B2364-82E4-DFD6-801B-3C9A2B7D52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915198"/>
            <a:ext cx="8998860" cy="4943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88EB38-8326-0DEE-FA06-A253FBD164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1259" y="4936251"/>
            <a:ext cx="3509482" cy="1325563"/>
          </a:xfrm>
          <a:prstGeom prst="rect">
            <a:avLst/>
          </a:prstGeom>
        </p:spPr>
      </p:pic>
      <p:pic>
        <p:nvPicPr>
          <p:cNvPr id="3" name="WhatsApp Audio 2025-08-28 at 2.49.22 PM (6)">
            <a:hlinkClick r:id="" action="ppaction://media"/>
            <a:extLst>
              <a:ext uri="{FF2B5EF4-FFF2-40B4-BE49-F238E27FC236}">
                <a16:creationId xmlns:a16="http://schemas.microsoft.com/office/drawing/2014/main" id="{E6AEB06F-0948-1979-26CD-3BA73D6D84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67914" y="53553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85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37B9E-F75B-EF3A-9DFB-F9399C3EC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F61B0-E59E-E45E-5ED4-5070BCFBB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/>
              <a:t>Evidence of Data Validity Testing (2/3)</a:t>
            </a:r>
            <a:endParaRPr lang="en-GB" sz="41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93041C7-A8EF-5BF9-2646-64D8619282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628055"/>
            <a:ext cx="1051560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Test 2: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Unique IDs Check (COUNT(DISTINCT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time_id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= COUNT(*)) validated in R by Data Analyst.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Results: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Unique keys confirmed.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 dirty="0"/>
              <a:t>J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Ensures no duplicates.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5662C4-D80D-4D8C-4AAD-852A2B42F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752618"/>
            <a:ext cx="10544514" cy="8488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FC0E569-97E6-608A-0BEC-43F0262B16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852" y="5005586"/>
            <a:ext cx="4116296" cy="1313712"/>
          </a:xfrm>
          <a:prstGeom prst="rect">
            <a:avLst/>
          </a:prstGeom>
        </p:spPr>
      </p:pic>
      <p:pic>
        <p:nvPicPr>
          <p:cNvPr id="3" name="Slide 24">
            <a:hlinkClick r:id="" action="ppaction://media"/>
            <a:extLst>
              <a:ext uri="{FF2B5EF4-FFF2-40B4-BE49-F238E27FC236}">
                <a16:creationId xmlns:a16="http://schemas.microsoft.com/office/drawing/2014/main" id="{8F350025-166C-47C0-1413-017F760AD2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45100" y="523242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67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63E98C-2945-741B-BE99-6BECA76DF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FE573-5290-B8D7-E467-B9B1C75D3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/>
              <a:t>Evidence of Data Validity Testing (3/3)</a:t>
            </a:r>
            <a:endParaRPr lang="en-GB" sz="41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97F7768-574A-439F-9B43-F24FDB247A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561093"/>
            <a:ext cx="1001661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Test 3: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Severity Validation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accident_severity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 ('Fatal', 'Serious', 'Slight')) in R by Data Analyst.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Results: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100% valid.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Validates categorical integrity post-cleaning.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2C41E-0B1B-9CC6-31E4-EF967041F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9000"/>
            <a:ext cx="10926700" cy="1181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085351-C4FF-124D-9D14-6925E4CA5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807" y="5000844"/>
            <a:ext cx="3814385" cy="175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80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C2D14-70EA-B9C3-DE1D-45DACC355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797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Answers to Business Questions (Q1)</a:t>
            </a:r>
            <a:endParaRPr lang="en-GB" sz="4100" b="1" dirty="0"/>
          </a:p>
        </p:txBody>
      </p:sp>
      <p:pic>
        <p:nvPicPr>
          <p:cNvPr id="4" name="slide2" descr="Monthly Accident Trends">
            <a:extLst>
              <a:ext uri="{FF2B5EF4-FFF2-40B4-BE49-F238E27FC236}">
                <a16:creationId xmlns:a16="http://schemas.microsoft.com/office/drawing/2014/main" id="{3292DD42-7BB8-3DE1-E6CC-BE61855D66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480" y="1376119"/>
            <a:ext cx="5439172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A1E255-09DD-9ACA-628E-56CA44D57974}"/>
              </a:ext>
            </a:extLst>
          </p:cNvPr>
          <p:cNvSpPr txBox="1"/>
          <p:nvPr/>
        </p:nvSpPr>
        <p:spPr>
          <a:xfrm>
            <a:off x="838200" y="1376119"/>
            <a:ext cx="57962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Q1: Provide a month-by-month breakdown of road traffic accidents across vehicle types, road types, road surface conditions, accident severity, gender of driver, and location within London boroughs from 2014–2023.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7E1C6D-4081-FA9C-CD89-25AC7CB03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930" y="2576448"/>
            <a:ext cx="3318820" cy="3288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696204-8A13-D5EC-2AC2-43F4A44B7543}"/>
              </a:ext>
            </a:extLst>
          </p:cNvPr>
          <p:cNvSpPr txBox="1"/>
          <p:nvPr/>
        </p:nvSpPr>
        <p:spPr>
          <a:xfrm>
            <a:off x="838200" y="5864651"/>
            <a:ext cx="1154315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Interpretation: </a:t>
            </a:r>
          </a:p>
          <a:p>
            <a:r>
              <a:rPr lang="en-GB" dirty="0">
                <a:effectLst/>
              </a:rPr>
              <a:t>Accidents peak in summer months with slight severity dominant across vehicle types and road conditions, suggesting increased traffic volume and wet roads in winter as high-risk factors for male drivers in urban boroughs.</a:t>
            </a:r>
          </a:p>
        </p:txBody>
      </p:sp>
    </p:spTree>
    <p:extLst>
      <p:ext uri="{BB962C8B-B14F-4D97-AF65-F5344CB8AC3E}">
        <p14:creationId xmlns:p14="http://schemas.microsoft.com/office/powerpoint/2010/main" val="38145045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3508E5-36C3-480C-6E1C-A92003A47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F8AC4-BB5E-14F4-0E68-5448E1956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319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Answers to Business Questions (Q2)</a:t>
            </a:r>
            <a:endParaRPr lang="en-GB" sz="41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A6354-B736-1EE7-98AD-C977DB1BA243}"/>
              </a:ext>
            </a:extLst>
          </p:cNvPr>
          <p:cNvSpPr txBox="1"/>
          <p:nvPr/>
        </p:nvSpPr>
        <p:spPr>
          <a:xfrm>
            <a:off x="838199" y="1269898"/>
            <a:ext cx="51889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Q2: Assess the influence of age, sex, pedestrian location, and pedestrian movement of casualties on casualty severity across London road accidents from 2014 to 2023, spanning different boroughs.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8AFE6E-72BB-CA6A-A570-0E0318343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110" y="2598963"/>
            <a:ext cx="3531152" cy="3048788"/>
          </a:xfrm>
          <a:prstGeom prst="rect">
            <a:avLst/>
          </a:prstGeom>
        </p:spPr>
      </p:pic>
      <p:pic>
        <p:nvPicPr>
          <p:cNvPr id="7" name="slide2" descr="Casualty Age &amp;amp; Severity Analysis">
            <a:extLst>
              <a:ext uri="{FF2B5EF4-FFF2-40B4-BE49-F238E27FC236}">
                <a16:creationId xmlns:a16="http://schemas.microsoft.com/office/drawing/2014/main" id="{8DA2A3A9-A660-8517-2191-D85850FBB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80058"/>
            <a:ext cx="5628859" cy="450308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B113197-AA07-D635-6189-6CC6B367F1AC}"/>
              </a:ext>
            </a:extLst>
          </p:cNvPr>
          <p:cNvSpPr txBox="1"/>
          <p:nvPr/>
        </p:nvSpPr>
        <p:spPr>
          <a:xfrm>
            <a:off x="838198" y="5657671"/>
            <a:ext cx="113538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Interpretation: </a:t>
            </a:r>
          </a:p>
          <a:p>
            <a:r>
              <a:rPr lang="en-GB" dirty="0">
                <a:effectLst/>
              </a:rPr>
              <a:t>The 26-35 age band shows the highest casualty counts, particularly in crossing movements near carriageways, indicating adult pedestrians face elevated severe risks in central boroughs.</a:t>
            </a:r>
          </a:p>
        </p:txBody>
      </p:sp>
    </p:spTree>
    <p:extLst>
      <p:ext uri="{BB962C8B-B14F-4D97-AF65-F5344CB8AC3E}">
        <p14:creationId xmlns:p14="http://schemas.microsoft.com/office/powerpoint/2010/main" val="39185143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737C2-13A7-7AEF-05FE-AA7A2190E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698B6-2F51-53E0-F033-652862455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319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Answers to Business Questions (Q3)</a:t>
            </a:r>
            <a:endParaRPr lang="en-GB" sz="41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2FBE6B-5B70-871E-C4C0-AF286C4C7856}"/>
              </a:ext>
            </a:extLst>
          </p:cNvPr>
          <p:cNvSpPr txBox="1"/>
          <p:nvPr/>
        </p:nvSpPr>
        <p:spPr>
          <a:xfrm>
            <a:off x="838200" y="1221171"/>
            <a:ext cx="51889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Q3: Examine the impact of driver age, gender, and vehicle type on accident severity under varying road types, light conditions, and boroughs within London road accidents from 2014 to 2023.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8D6424-7BF4-5BC0-B3BB-FE269B4F9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134" y="2456359"/>
            <a:ext cx="3689106" cy="3511872"/>
          </a:xfrm>
          <a:prstGeom prst="rect">
            <a:avLst/>
          </a:prstGeom>
        </p:spPr>
      </p:pic>
      <p:pic>
        <p:nvPicPr>
          <p:cNvPr id="8" name="slide2" descr="Driver &amp;amp; Vehicle Accident Insights">
            <a:extLst>
              <a:ext uri="{FF2B5EF4-FFF2-40B4-BE49-F238E27FC236}">
                <a16:creationId xmlns:a16="http://schemas.microsoft.com/office/drawing/2014/main" id="{6A870EB8-E4A0-E563-D05E-A7F271F14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174" y="1221171"/>
            <a:ext cx="5977399" cy="47819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5694E8-D05F-6379-45F3-5DA49F3CCACB}"/>
              </a:ext>
            </a:extLst>
          </p:cNvPr>
          <p:cNvSpPr txBox="1"/>
          <p:nvPr/>
        </p:nvSpPr>
        <p:spPr>
          <a:xfrm>
            <a:off x="838200" y="5934670"/>
            <a:ext cx="11353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Interpretation: </a:t>
            </a:r>
          </a:p>
          <a:p>
            <a:r>
              <a:rPr lang="en-GB" dirty="0">
                <a:effectLst/>
              </a:rPr>
              <a:t>Cars on single carriageways dominate accidents with slight severity, declining after 2019, emphasizing the influence of older male drivers in daylight conditions across boroughs.</a:t>
            </a:r>
          </a:p>
        </p:txBody>
      </p:sp>
      <p:pic>
        <p:nvPicPr>
          <p:cNvPr id="3" name="Slide 28">
            <a:hlinkClick r:id="" action="ppaction://media"/>
            <a:extLst>
              <a:ext uri="{FF2B5EF4-FFF2-40B4-BE49-F238E27FC236}">
                <a16:creationId xmlns:a16="http://schemas.microsoft.com/office/drawing/2014/main" id="{6B6DE019-2DB2-7CF1-AA24-E27E082D6B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466214" y="569098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0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061EE-FE7D-75EF-B62A-92187CAC8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E5E50-D1FB-6C0D-6C5E-45D9DEDA4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319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Answers to Business Questions (Q4)</a:t>
            </a:r>
            <a:endParaRPr lang="en-GB" sz="41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0EA3E1-DA11-69D4-DCBC-501FCDE12E89}"/>
              </a:ext>
            </a:extLst>
          </p:cNvPr>
          <p:cNvSpPr txBox="1"/>
          <p:nvPr/>
        </p:nvSpPr>
        <p:spPr>
          <a:xfrm>
            <a:off x="838200" y="1221171"/>
            <a:ext cx="51889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Q4: Investigate the effect of speed limits on accident severity across differing road surface conditions, weather conditions, and urban or rural settings in London from 2014–2023.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CAA4C8-CCFA-551E-2472-1798C392C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8134" y="2864257"/>
            <a:ext cx="3689106" cy="2876825"/>
          </a:xfrm>
          <a:prstGeom prst="rect">
            <a:avLst/>
          </a:prstGeom>
        </p:spPr>
      </p:pic>
      <p:pic>
        <p:nvPicPr>
          <p:cNvPr id="8" name="slide2">
            <a:extLst>
              <a:ext uri="{FF2B5EF4-FFF2-40B4-BE49-F238E27FC236}">
                <a16:creationId xmlns:a16="http://schemas.microsoft.com/office/drawing/2014/main" id="{314501BC-A924-A20F-2293-0AB0C60143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27705" y="1221171"/>
            <a:ext cx="5976336" cy="4781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48ECF8-E8CD-9B3E-81AF-43CDB6E1DEBF}"/>
              </a:ext>
            </a:extLst>
          </p:cNvPr>
          <p:cNvSpPr txBox="1"/>
          <p:nvPr/>
        </p:nvSpPr>
        <p:spPr>
          <a:xfrm>
            <a:off x="838201" y="5815351"/>
            <a:ext cx="11353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Interpretation: </a:t>
            </a:r>
          </a:p>
          <a:p>
            <a:r>
              <a:rPr lang="en-GB" dirty="0">
                <a:effectLst/>
              </a:rPr>
              <a:t>Wet/Damp conditions at 30 mph show the highest accident counts in urban areas, with slight severity prevalent, highlighting speed limit impacts during poor weather.</a:t>
            </a:r>
          </a:p>
        </p:txBody>
      </p:sp>
    </p:spTree>
    <p:extLst>
      <p:ext uri="{BB962C8B-B14F-4D97-AF65-F5344CB8AC3E}">
        <p14:creationId xmlns:p14="http://schemas.microsoft.com/office/powerpoint/2010/main" val="1636395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ABBF4-7B70-100A-DB5F-9347A7C54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112" y="556768"/>
            <a:ext cx="11155680" cy="741535"/>
          </a:xfrm>
        </p:spPr>
        <p:txBody>
          <a:bodyPr>
            <a:normAutofit/>
          </a:bodyPr>
          <a:lstStyle/>
          <a:p>
            <a:r>
              <a:rPr lang="en-US" sz="4100" b="1" dirty="0"/>
              <a:t>Overview of the Scenario with Justification</a:t>
            </a:r>
            <a:endParaRPr lang="en-IN" sz="41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C5E4E-2C9D-16A4-8E5A-147A06E2F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112" y="1596717"/>
            <a:ext cx="11155680" cy="518203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800" b="1" dirty="0"/>
              <a:t>Goal:</a:t>
            </a:r>
          </a:p>
          <a:p>
            <a:pPr>
              <a:buNone/>
            </a:pPr>
            <a:r>
              <a:rPr lang="en-GB" sz="1800" dirty="0"/>
              <a:t>Leverage datasets (collisions, vehicles, casualties) to build a Star Schema, perform quality checks  using R, execute ETL/ELT in Hive &amp; Pig &amp; perform quality checks, by visualizing the results in Tableau to support transport safety decisions and policy planning.</a:t>
            </a:r>
          </a:p>
          <a:p>
            <a:pPr>
              <a:buNone/>
            </a:pPr>
            <a:endParaRPr lang="en-GB" sz="1800" dirty="0"/>
          </a:p>
          <a:p>
            <a:pPr>
              <a:buNone/>
            </a:pPr>
            <a:r>
              <a:rPr lang="en-US" sz="1800" b="1" dirty="0"/>
              <a:t>Scenario Summary:</a:t>
            </a:r>
          </a:p>
          <a:p>
            <a:pPr marL="0" indent="0">
              <a:buNone/>
            </a:pPr>
            <a:r>
              <a:rPr lang="en-GB" sz="1800" dirty="0">
                <a:effectLst/>
              </a:rPr>
              <a:t>Construct a Hive-based data mart to organize and analyse traffic accident data by borough, addressing key inquiries on accident types, severity, and risks to support transport safety decisions and policy planning.</a:t>
            </a:r>
          </a:p>
          <a:p>
            <a:pPr marL="0" indent="0">
              <a:buNone/>
            </a:pPr>
            <a:endParaRPr lang="en-GB" sz="1800" dirty="0">
              <a:effectLst/>
            </a:endParaRPr>
          </a:p>
          <a:p>
            <a:pPr>
              <a:buNone/>
            </a:pPr>
            <a:r>
              <a:rPr lang="en-US" sz="1800" b="1" dirty="0"/>
              <a:t>Justification:</a:t>
            </a:r>
          </a:p>
          <a:p>
            <a:r>
              <a:rPr lang="en-GB" sz="1800" dirty="0">
                <a:effectLst/>
              </a:rPr>
              <a:t>Public Safety – Pinpoints hotspots for targeted measures; </a:t>
            </a:r>
          </a:p>
          <a:p>
            <a:r>
              <a:rPr lang="en-GB" sz="1800" dirty="0">
                <a:effectLst/>
              </a:rPr>
              <a:t>Urban Planning – Enables data-driven road design; </a:t>
            </a:r>
          </a:p>
          <a:p>
            <a:r>
              <a:rPr lang="en-GB" sz="1800" dirty="0">
                <a:effectLst/>
              </a:rPr>
              <a:t>Accident Reduction – Focuses on vulnerable groups like pedestrians.</a:t>
            </a:r>
          </a:p>
        </p:txBody>
      </p:sp>
      <p:pic>
        <p:nvPicPr>
          <p:cNvPr id="11" name="WhatsApp Audio 2025-08-28 at 2.49.22 PM (2)">
            <a:hlinkClick r:id="" action="ppaction://media"/>
            <a:extLst>
              <a:ext uri="{FF2B5EF4-FFF2-40B4-BE49-F238E27FC236}">
                <a16:creationId xmlns:a16="http://schemas.microsoft.com/office/drawing/2014/main" id="{181118C2-0238-CB5F-8277-4686825310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38514" y="52773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720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7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C6940-F39D-6797-803F-B57877B61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AA9CA-D747-04A6-55A9-283952E84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999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Answers to Business Questions (Q5)</a:t>
            </a:r>
            <a:endParaRPr lang="en-GB" sz="41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9D4223-7FD0-F12B-4C67-2F1ABC664A13}"/>
              </a:ext>
            </a:extLst>
          </p:cNvPr>
          <p:cNvSpPr txBox="1"/>
          <p:nvPr/>
        </p:nvSpPr>
        <p:spPr>
          <a:xfrm>
            <a:off x="838200" y="1221171"/>
            <a:ext cx="51889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Q5: Analyze the distribution of pedestrian-involved accidents by junction type across London boroughs from 2014–2023, with a focus on variation in accident severity across these factors.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86AB25-B3D6-38B4-5CCC-51B332399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" b="-1"/>
          <a:stretch>
            <a:fillRect/>
          </a:stretch>
        </p:blipFill>
        <p:spPr>
          <a:xfrm>
            <a:off x="1460315" y="2684205"/>
            <a:ext cx="3937352" cy="2490507"/>
          </a:xfrm>
          <a:prstGeom prst="rect">
            <a:avLst/>
          </a:prstGeom>
        </p:spPr>
      </p:pic>
      <p:pic>
        <p:nvPicPr>
          <p:cNvPr id="8" name="slide2">
            <a:extLst>
              <a:ext uri="{FF2B5EF4-FFF2-40B4-BE49-F238E27FC236}">
                <a16:creationId xmlns:a16="http://schemas.microsoft.com/office/drawing/2014/main" id="{5380392B-4786-4632-D060-EB3D88C805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27705" y="1200851"/>
            <a:ext cx="5976336" cy="47819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362F26-B02D-346C-0CCA-2F1F3DDCD343}"/>
              </a:ext>
            </a:extLst>
          </p:cNvPr>
          <p:cNvSpPr txBox="1"/>
          <p:nvPr/>
        </p:nvSpPr>
        <p:spPr>
          <a:xfrm>
            <a:off x="838200" y="5783809"/>
            <a:ext cx="11353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Interpretation: </a:t>
            </a:r>
          </a:p>
          <a:p>
            <a:r>
              <a:rPr lang="en-GB" dirty="0">
                <a:effectLst/>
              </a:rPr>
              <a:t>T or staggered junctions exhibit the highest pedestrian accident counts with slight severity, varying across boroughs like E09000033, underscoring the need for junction-specific safety measures.</a:t>
            </a:r>
          </a:p>
        </p:txBody>
      </p:sp>
      <p:pic>
        <p:nvPicPr>
          <p:cNvPr id="3" name="WhatsApp Audio 2025-08-28 at 2.49.22 PM (7)">
            <a:hlinkClick r:id="" action="ppaction://media"/>
            <a:extLst>
              <a:ext uri="{FF2B5EF4-FFF2-40B4-BE49-F238E27FC236}">
                <a16:creationId xmlns:a16="http://schemas.microsoft.com/office/drawing/2014/main" id="{58B1B18F-FD04-1765-BAB4-01EF406CE3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10118" y="554012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292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620E8-FCD6-6A2F-85EF-9AA668CB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Final Recommendations (1/2)</a:t>
            </a:r>
            <a:endParaRPr lang="en-GB" sz="41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B5AC2F7-20AD-46ED-A82B-8BEC62B1A4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293135"/>
            <a:ext cx="1051560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High-Risk Areas: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Target urban boroughs like E09000033 (Westminster) with CCTV and signage due to high pedestrian counts at T-junctions (evidence: Q5, 492 slight accidents in 2023).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Child/Pedestrian Safety: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Focus on 26–35 age group near carriageways with crossing improvements (evidence: Q2, elevated severe risks in central boroughs).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Population-Normalized Risk: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Review rural areas with 30 mph wet/damp conditions for accident spikes (evidence: Q4, highest counts in urban settings).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Data-driven to reduce accidents by 20%, supported by R-validated trends from the Data Analyst. </a:t>
            </a:r>
          </a:p>
        </p:txBody>
      </p:sp>
      <p:pic>
        <p:nvPicPr>
          <p:cNvPr id="3" name="Slide 31">
            <a:hlinkClick r:id="" action="ppaction://media"/>
            <a:extLst>
              <a:ext uri="{FF2B5EF4-FFF2-40B4-BE49-F238E27FC236}">
                <a16:creationId xmlns:a16="http://schemas.microsoft.com/office/drawing/2014/main" id="{C90B2EB1-6D04-4350-317D-0332400AC0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37177" y="546577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72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D1048-FBB7-DAF9-5A42-E60B0BD2F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4E479-B174-2D4B-B7BA-7057907C2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Final Recommendations (2/2)</a:t>
            </a:r>
            <a:endParaRPr lang="en-GB" sz="41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55EEA34-C5D9-5840-F41A-EFFFED12CB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708634"/>
            <a:ext cx="10515600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Scalability: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Integrate multi-year data, add weather/traffic inputs; Automate with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NiFi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/Oozie; Upgrade to Spark for processing larger datasets.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Cloud-Ready: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Deploy on AWS EMR/Azure Synapse for real-time reporting and storage expansion.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Ensures adaptability to data growth; Evidence from Hive’s current scalability, validated by R quality checks, supports future needs.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3" name="Slide 32">
            <a:hlinkClick r:id="" action="ppaction://media"/>
            <a:extLst>
              <a:ext uri="{FF2B5EF4-FFF2-40B4-BE49-F238E27FC236}">
                <a16:creationId xmlns:a16="http://schemas.microsoft.com/office/drawing/2014/main" id="{2DE0A43C-2D01-ADDA-A3EB-1A8DE14E53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26880" y="518047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40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EF84-F6BA-E687-628B-EC554B167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9645"/>
            <a:ext cx="10820400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effectLst/>
              </a:rPr>
              <a:t>Appendices - R Code for Cleaning and Validation</a:t>
            </a:r>
            <a:endParaRPr lang="en-GB" sz="41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917D64-9092-B336-3ADA-48DF6B2C2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16612"/>
            <a:ext cx="4045115" cy="23254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B2868E-303E-D9EA-696A-DDA7878C63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16854" y="1616613"/>
            <a:ext cx="3102286" cy="13255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9D67C6-28C0-3895-7F70-8F961981F3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150550"/>
            <a:ext cx="3601720" cy="2181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B081AA-9BAA-3BB0-881B-B5CC0907B7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6854" y="4150550"/>
            <a:ext cx="3276906" cy="218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305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93113-1BB9-92A0-6109-5A3989F0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/>
              <a:t>Appendices - </a:t>
            </a:r>
            <a:r>
              <a:rPr lang="en-GB" sz="4100" b="1" dirty="0">
                <a:effectLst/>
              </a:rPr>
              <a:t>Hive DDL and Queries</a:t>
            </a:r>
            <a:endParaRPr lang="en-GB" sz="41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289BD8-DE00-C334-ED5E-79F66DB79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4441" y="1690689"/>
            <a:ext cx="1622740" cy="7883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EFAD4C-3848-2666-E5C9-9E8D77088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441" y="2625508"/>
            <a:ext cx="2825922" cy="628500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DDE47062-F11C-1669-63E5-8871938E9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8200" y="1690688"/>
            <a:ext cx="2721811" cy="124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1D1D99-D622-AA1D-2444-06D1F523F6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4793" y="1631267"/>
            <a:ext cx="1622741" cy="16227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DCDA1B-FB5F-EE6D-001F-E3C4947EED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8505" y="1690688"/>
            <a:ext cx="2314324" cy="12430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94278C-FB20-81D3-F0B8-3175A5DA732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21687" b="6487"/>
          <a:stretch>
            <a:fillRect/>
          </a:stretch>
        </p:blipFill>
        <p:spPr>
          <a:xfrm>
            <a:off x="838200" y="4115428"/>
            <a:ext cx="1622741" cy="13174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0B347A-38E7-A520-D5BF-79D4B0D1AE5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26583" b="14860"/>
          <a:stretch>
            <a:fillRect/>
          </a:stretch>
        </p:blipFill>
        <p:spPr>
          <a:xfrm>
            <a:off x="2542715" y="4115428"/>
            <a:ext cx="2043096" cy="8866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15B92D-93A6-01FB-0CBA-FD1015796D3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21317" b="9542"/>
          <a:stretch>
            <a:fillRect/>
          </a:stretch>
        </p:blipFill>
        <p:spPr>
          <a:xfrm>
            <a:off x="4779537" y="4115428"/>
            <a:ext cx="2632926" cy="7083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442FF97-BD08-5285-6F65-A54C7EB9E8E5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b="10491"/>
          <a:stretch>
            <a:fillRect/>
          </a:stretch>
        </p:blipFill>
        <p:spPr>
          <a:xfrm>
            <a:off x="7551613" y="4115428"/>
            <a:ext cx="1771842" cy="87667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08778B-BBA1-C419-63B6-88EA4ED4C5B5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b="10540"/>
          <a:stretch>
            <a:fillRect/>
          </a:stretch>
        </p:blipFill>
        <p:spPr>
          <a:xfrm>
            <a:off x="9462605" y="4094324"/>
            <a:ext cx="1622741" cy="90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095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0DB10-2ED8-51D6-065B-4FB97D133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F0195-2677-E460-E775-24B79011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/>
              <a:t>Appendices - </a:t>
            </a:r>
            <a:r>
              <a:rPr lang="en-GB" sz="4100" b="1" dirty="0">
                <a:effectLst/>
              </a:rPr>
              <a:t>Tableau Visualizations</a:t>
            </a:r>
            <a:endParaRPr lang="en-GB" sz="4100" b="1" dirty="0"/>
          </a:p>
        </p:txBody>
      </p:sp>
      <p:pic>
        <p:nvPicPr>
          <p:cNvPr id="4" name="slide2" descr="Monthly Accident Trends">
            <a:extLst>
              <a:ext uri="{FF2B5EF4-FFF2-40B4-BE49-F238E27FC236}">
                <a16:creationId xmlns:a16="http://schemas.microsoft.com/office/drawing/2014/main" id="{F64EACD6-3C25-8B6E-30DF-1B6181E55C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11034"/>
            <a:ext cx="3128168" cy="2502535"/>
          </a:xfrm>
          <a:prstGeom prst="rect">
            <a:avLst/>
          </a:prstGeom>
        </p:spPr>
      </p:pic>
      <p:pic>
        <p:nvPicPr>
          <p:cNvPr id="5" name="slide2" descr="Casualty Age &amp;amp; Severity Analysis">
            <a:extLst>
              <a:ext uri="{FF2B5EF4-FFF2-40B4-BE49-F238E27FC236}">
                <a16:creationId xmlns:a16="http://schemas.microsoft.com/office/drawing/2014/main" id="{1211A3C4-9A46-67F0-8948-8899AF1CE7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614" y="1521753"/>
            <a:ext cx="3364771" cy="2691816"/>
          </a:xfrm>
          <a:prstGeom prst="rect">
            <a:avLst/>
          </a:prstGeom>
        </p:spPr>
      </p:pic>
      <p:pic>
        <p:nvPicPr>
          <p:cNvPr id="6" name="slide2" descr="Driver &amp;amp; Vehicle Accident Insights">
            <a:extLst>
              <a:ext uri="{FF2B5EF4-FFF2-40B4-BE49-F238E27FC236}">
                <a16:creationId xmlns:a16="http://schemas.microsoft.com/office/drawing/2014/main" id="{31DAEE05-D36B-E424-4137-CC911578C2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680" y="1445553"/>
            <a:ext cx="3543546" cy="2834837"/>
          </a:xfrm>
          <a:prstGeom prst="rect">
            <a:avLst/>
          </a:prstGeom>
        </p:spPr>
      </p:pic>
      <p:pic>
        <p:nvPicPr>
          <p:cNvPr id="7" name="slide2">
            <a:extLst>
              <a:ext uri="{FF2B5EF4-FFF2-40B4-BE49-F238E27FC236}">
                <a16:creationId xmlns:a16="http://schemas.microsoft.com/office/drawing/2014/main" id="{25878477-B802-15E9-AB6D-ECB67FEB28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2521" y="4604452"/>
            <a:ext cx="2575560" cy="2060814"/>
          </a:xfrm>
          <a:prstGeom prst="rect">
            <a:avLst/>
          </a:prstGeom>
        </p:spPr>
      </p:pic>
      <p:pic>
        <p:nvPicPr>
          <p:cNvPr id="8" name="slide2">
            <a:extLst>
              <a:ext uri="{FF2B5EF4-FFF2-40B4-BE49-F238E27FC236}">
                <a16:creationId xmlns:a16="http://schemas.microsoft.com/office/drawing/2014/main" id="{7FDEDEB6-615B-0D06-A4C8-C9C567FE9A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00288" y="4431731"/>
            <a:ext cx="2791423" cy="223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095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0D724-8244-5297-3EEA-C3D1FEC61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307848"/>
            <a:ext cx="8732520" cy="1463040"/>
          </a:xfrm>
        </p:spPr>
        <p:txBody>
          <a:bodyPr>
            <a:normAutofit/>
          </a:bodyPr>
          <a:lstStyle/>
          <a:p>
            <a:r>
              <a:rPr lang="en-IN" sz="4100" b="1" dirty="0"/>
              <a:t>Business Questions (1/2)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4EFB25B-5C52-E973-4E38-6878CBC518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0700" y="1700610"/>
            <a:ext cx="1112266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Q1: Provide a month-by-month breakdown of road traffic accidents across vehicle types, road types, road surface conditions, accident severity, gender of driver, and location within London boroughs from 2014–2023.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Identifies seasonal patterns (e.g., wet roads in winter for male drivers), enabling targeted safety campaigns.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Q2: Assess the influence of age, sex, pedestrian location, and pedestrian movement of casualties on casualty severity across London road accidents from 2014 to 2023, spanning different boroughs.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Evaluates pedestrian characteristics to inform safety measures like improved crossings.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Q3: Examine the impact of driver age, gender, and vehicle type on accident severity under varying road types, light conditions, and boroughs within London road accidents from 2014 to 2023.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Analyzes driver demographics for conditions like darkness, supporting refresher courses. </a:t>
            </a:r>
          </a:p>
        </p:txBody>
      </p:sp>
      <p:pic>
        <p:nvPicPr>
          <p:cNvPr id="8" name="Slide 4">
            <a:hlinkClick r:id="" action="ppaction://media"/>
            <a:extLst>
              <a:ext uri="{FF2B5EF4-FFF2-40B4-BE49-F238E27FC236}">
                <a16:creationId xmlns:a16="http://schemas.microsoft.com/office/drawing/2014/main" id="{FE33FBD0-496F-5A72-8B3A-0E30184061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44119" y="559342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8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0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08F8DE-54EC-61AF-03BB-FCA88FC52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70954-6D70-BD2E-1CA7-A3F8F240C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307848"/>
            <a:ext cx="8732520" cy="1463040"/>
          </a:xfrm>
        </p:spPr>
        <p:txBody>
          <a:bodyPr>
            <a:normAutofit/>
          </a:bodyPr>
          <a:lstStyle/>
          <a:p>
            <a:r>
              <a:rPr lang="en-IN" sz="4100" b="1" dirty="0"/>
              <a:t>Business Questions (2/2)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9F0F263-398E-D147-32F6-D105E1A249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0700" y="3224104"/>
            <a:ext cx="1112266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CE4CEAB-826C-5AB3-7004-601CB68F8B58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20700" y="1470719"/>
            <a:ext cx="11122660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Q4: Investigate the effect of speed limits on accident severity across differing road surface conditions, weather conditions, and urban or rural settings in London from 2014–2023.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Assesses speed limit effectiveness, recommending dynamic adjustments in wet weather.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Q5: Analyze the distribution of pedestrian-involved accidents by junction type across London boroughs from 2014–2023, with a focus on variation in accident severity across these factors.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Identifies high-risk junctions for pedestrian safety, such as installing signage at T-junctions.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Overall Justification: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These inquiries address seasonal, demographic, environmental, and spatial factors, utilizing data from collisions, vehicles, and casualties to drive policy for accident reduction. </a:t>
            </a:r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867DA44-CFA2-16DE-E05E-13BA876183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8751" y="473616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47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4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27D3E-E0E4-1E76-735D-952488080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/>
              <a:t>Key Features of the Data Sets (1/2)</a:t>
            </a:r>
            <a:endParaRPr lang="en-GB" sz="4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630B2-61EB-CB31-A110-344853E94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b="1" dirty="0"/>
              <a:t>Datasets: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800" b="1" dirty="0"/>
              <a:t>Collisions: </a:t>
            </a:r>
            <a:r>
              <a:rPr lang="en-GB" sz="1800" dirty="0" err="1"/>
              <a:t>accident_index</a:t>
            </a:r>
            <a:r>
              <a:rPr lang="en-GB" sz="1800" dirty="0"/>
              <a:t>, </a:t>
            </a:r>
            <a:r>
              <a:rPr lang="en-GB" sz="1800" dirty="0" err="1"/>
              <a:t>accident_year</a:t>
            </a:r>
            <a:r>
              <a:rPr lang="en-GB" sz="1800" dirty="0"/>
              <a:t>, </a:t>
            </a:r>
            <a:r>
              <a:rPr lang="en-GB" sz="1800" dirty="0" err="1"/>
              <a:t>month_of_accident</a:t>
            </a:r>
            <a:r>
              <a:rPr lang="en-GB" sz="1800" dirty="0"/>
              <a:t>, </a:t>
            </a:r>
            <a:r>
              <a:rPr lang="en-GB" sz="1800" dirty="0" err="1"/>
              <a:t>local_authority_ons_district</a:t>
            </a:r>
            <a:r>
              <a:rPr lang="en-GB" sz="1800" dirty="0"/>
              <a:t>, </a:t>
            </a:r>
            <a:r>
              <a:rPr lang="en-GB" sz="1800" dirty="0" err="1"/>
              <a:t>accident_severity</a:t>
            </a:r>
            <a:r>
              <a:rPr lang="en-GB" sz="1800" dirty="0"/>
              <a:t>, </a:t>
            </a:r>
            <a:r>
              <a:rPr lang="en-GB" sz="1800" dirty="0" err="1"/>
              <a:t>road_type</a:t>
            </a:r>
            <a:r>
              <a:rPr lang="en-GB" sz="1800" dirty="0"/>
              <a:t>, </a:t>
            </a:r>
            <a:r>
              <a:rPr lang="en-GB" sz="1800" dirty="0" err="1"/>
              <a:t>road_surface_conditions</a:t>
            </a:r>
            <a:r>
              <a:rPr lang="en-GB" sz="1800" dirty="0"/>
              <a:t>, </a:t>
            </a:r>
            <a:r>
              <a:rPr lang="en-GB" sz="1800" dirty="0" err="1"/>
              <a:t>weather_conditions</a:t>
            </a:r>
            <a:r>
              <a:rPr lang="en-GB" sz="1800" dirty="0"/>
              <a:t>, </a:t>
            </a:r>
            <a:r>
              <a:rPr lang="en-GB" sz="1800" dirty="0" err="1"/>
              <a:t>light_conditions</a:t>
            </a:r>
            <a:r>
              <a:rPr lang="en-GB" sz="1800" dirty="0"/>
              <a:t>, </a:t>
            </a:r>
            <a:r>
              <a:rPr lang="en-GB" sz="1800" dirty="0" err="1"/>
              <a:t>junction_detail</a:t>
            </a:r>
            <a:r>
              <a:rPr lang="en-GB" sz="1800" dirty="0"/>
              <a:t>, </a:t>
            </a:r>
            <a:r>
              <a:rPr lang="en-GB" sz="1800" dirty="0" err="1"/>
              <a:t>urban_or_rural_area</a:t>
            </a:r>
            <a:r>
              <a:rPr lang="en-GB" sz="1800" dirty="0"/>
              <a:t>, </a:t>
            </a:r>
            <a:r>
              <a:rPr lang="en-GB" sz="1800" dirty="0" err="1"/>
              <a:t>speed_limit</a:t>
            </a:r>
            <a:r>
              <a:rPr lang="en-GB" sz="1800" dirty="0"/>
              <a:t>, </a:t>
            </a:r>
            <a:r>
              <a:rPr lang="en-GB" sz="1800" dirty="0" err="1"/>
              <a:t>time_of_accident</a:t>
            </a:r>
            <a:r>
              <a:rPr lang="en-GB" sz="1800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800" b="1" dirty="0"/>
              <a:t>Vehicles: </a:t>
            </a:r>
            <a:r>
              <a:rPr lang="en-GB" sz="1800" dirty="0" err="1"/>
              <a:t>accident_index</a:t>
            </a:r>
            <a:r>
              <a:rPr lang="en-GB" sz="1800" dirty="0"/>
              <a:t>, </a:t>
            </a:r>
            <a:r>
              <a:rPr lang="en-GB" sz="1800" dirty="0" err="1"/>
              <a:t>vehicle_reference</a:t>
            </a:r>
            <a:r>
              <a:rPr lang="en-GB" sz="1800" dirty="0"/>
              <a:t>, </a:t>
            </a:r>
            <a:r>
              <a:rPr lang="en-GB" sz="1800" dirty="0" err="1"/>
              <a:t>vehicle_type</a:t>
            </a:r>
            <a:r>
              <a:rPr lang="en-GB" sz="1800" dirty="0"/>
              <a:t>, </a:t>
            </a:r>
            <a:r>
              <a:rPr lang="en-GB" sz="1800" dirty="0" err="1"/>
              <a:t>sex_of_driver</a:t>
            </a:r>
            <a:r>
              <a:rPr lang="en-GB" sz="1800" dirty="0"/>
              <a:t>, </a:t>
            </a:r>
            <a:r>
              <a:rPr lang="en-GB" sz="1800" dirty="0" err="1"/>
              <a:t>age_band_of_driver</a:t>
            </a:r>
            <a:r>
              <a:rPr lang="en-GB" sz="1800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800" b="1" dirty="0"/>
              <a:t>Casualties: </a:t>
            </a:r>
            <a:r>
              <a:rPr lang="en-GB" sz="1800" dirty="0" err="1"/>
              <a:t>accident_index</a:t>
            </a:r>
            <a:r>
              <a:rPr lang="en-GB" sz="1800" dirty="0"/>
              <a:t>, </a:t>
            </a:r>
            <a:r>
              <a:rPr lang="en-GB" sz="1800" dirty="0" err="1"/>
              <a:t>casualty_reference</a:t>
            </a:r>
            <a:r>
              <a:rPr lang="en-GB" sz="1800" dirty="0"/>
              <a:t>, </a:t>
            </a:r>
            <a:r>
              <a:rPr lang="en-GB" sz="1800" dirty="0" err="1"/>
              <a:t>casualty_type</a:t>
            </a:r>
            <a:r>
              <a:rPr lang="en-GB" sz="1800" dirty="0"/>
              <a:t> (filter == 0 for pedestrians), </a:t>
            </a:r>
            <a:r>
              <a:rPr lang="en-GB" sz="1800" dirty="0" err="1"/>
              <a:t>sex_of_casualty</a:t>
            </a:r>
            <a:r>
              <a:rPr lang="en-GB" sz="1800" dirty="0"/>
              <a:t>, </a:t>
            </a:r>
            <a:r>
              <a:rPr lang="en-GB" sz="1800" dirty="0" err="1"/>
              <a:t>age_band_of_casualty</a:t>
            </a:r>
            <a:r>
              <a:rPr lang="en-GB" sz="1800" dirty="0"/>
              <a:t>, </a:t>
            </a:r>
            <a:r>
              <a:rPr lang="en-GB" sz="1800" dirty="0" err="1"/>
              <a:t>casualty_severity</a:t>
            </a:r>
            <a:r>
              <a:rPr lang="en-GB" sz="1800" dirty="0"/>
              <a:t>, </a:t>
            </a:r>
            <a:r>
              <a:rPr lang="en-GB" sz="1800" dirty="0" err="1"/>
              <a:t>pedestrian_location</a:t>
            </a:r>
            <a:r>
              <a:rPr lang="en-GB" sz="1800" dirty="0"/>
              <a:t>, </a:t>
            </a:r>
            <a:r>
              <a:rPr lang="en-GB" sz="1800" dirty="0" err="1"/>
              <a:t>pedestrian_movement</a:t>
            </a:r>
            <a:r>
              <a:rPr lang="en-GB" sz="1800" dirty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en-GB" sz="1800" dirty="0"/>
          </a:p>
          <a:p>
            <a:r>
              <a:rPr lang="en-GB" sz="1800" b="1" dirty="0">
                <a:effectLst/>
              </a:rPr>
              <a:t>Justification: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Chosen for relevance to inquiries (e.g.,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vehicle_type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for Q1/Q3,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pedestrian_location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for Q2). 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Samples: Collisions row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accident_severity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"Serious"); Vehicles row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vehicle_type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"Car"); Casualties row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casualty_type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0). </a:t>
            </a:r>
          </a:p>
          <a:p>
            <a:endParaRPr lang="en-GB" sz="1800" b="1" dirty="0">
              <a:effectLst/>
            </a:endParaRPr>
          </a:p>
          <a:p>
            <a:pPr marL="0" indent="0">
              <a:buNone/>
            </a:pPr>
            <a:endParaRPr lang="en-GB" sz="1800" dirty="0"/>
          </a:p>
          <a:p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3E6A88-0930-61DE-E7BF-DE519E5FE1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5760" y="4502834"/>
            <a:ext cx="113944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AD5D7F7-10B5-1218-9DF6-DC6977294F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01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0A91B-EF39-3431-10BC-86105B44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585"/>
            <a:ext cx="10515600" cy="1325563"/>
          </a:xfrm>
        </p:spPr>
        <p:txBody>
          <a:bodyPr>
            <a:normAutofit/>
          </a:bodyPr>
          <a:lstStyle/>
          <a:p>
            <a:r>
              <a:rPr lang="en-GB" sz="4100" b="1" dirty="0"/>
              <a:t>Key Features of the Data Sets (2/2)</a:t>
            </a:r>
            <a:endParaRPr lang="en-GB" sz="4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C500C-B477-7E91-67F8-0BECF3F75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9280"/>
            <a:ext cx="10515600" cy="4351338"/>
          </a:xfrm>
        </p:spPr>
        <p:txBody>
          <a:bodyPr/>
          <a:lstStyle/>
          <a:p>
            <a:r>
              <a:rPr lang="en-IN" sz="1800" b="1" dirty="0"/>
              <a:t>Sample:</a:t>
            </a:r>
          </a:p>
          <a:p>
            <a:pPr marL="0" indent="0">
              <a:buNone/>
            </a:pPr>
            <a:r>
              <a:rPr lang="en-IN" sz="1800" b="1" dirty="0"/>
              <a:t>1. Collisions: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33A348-FF3B-59A9-076D-B5077949E7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477686"/>
              </p:ext>
            </p:extLst>
          </p:nvPr>
        </p:nvGraphicFramePr>
        <p:xfrm>
          <a:off x="756926" y="2247929"/>
          <a:ext cx="11435074" cy="1249680"/>
        </p:xfrm>
        <a:graphic>
          <a:graphicData uri="http://schemas.openxmlformats.org/drawingml/2006/table">
            <a:tbl>
              <a:tblPr/>
              <a:tblGrid>
                <a:gridCol w="816791">
                  <a:extLst>
                    <a:ext uri="{9D8B030D-6E8A-4147-A177-3AD203B41FA5}">
                      <a16:colId xmlns:a16="http://schemas.microsoft.com/office/drawing/2014/main" val="2736211593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629964909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3286284570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478394906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3513140992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1862220255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1975134597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3885955649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3399008782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4238173375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729505235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2308456408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1906081011"/>
                    </a:ext>
                  </a:extLst>
                </a:gridCol>
                <a:gridCol w="816791">
                  <a:extLst>
                    <a:ext uri="{9D8B030D-6E8A-4147-A177-3AD203B41FA5}">
                      <a16:colId xmlns:a16="http://schemas.microsoft.com/office/drawing/2014/main" val="22948213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br>
                        <a:rPr lang="en-GB" sz="1000" b="1" dirty="0">
                          <a:effectLst/>
                          <a:latin typeface="+mn-lt"/>
                        </a:rPr>
                      </a:br>
                      <a:r>
                        <a:rPr lang="en-GB" sz="1000" b="1" dirty="0">
                          <a:effectLst/>
                          <a:latin typeface="+mn-lt"/>
                        </a:rPr>
                        <a:t>accident_</a:t>
                      </a:r>
                    </a:p>
                    <a:p>
                      <a:pPr algn="r" fontAlgn="ctr">
                        <a:buNone/>
                      </a:pPr>
                      <a:r>
                        <a:rPr lang="en-GB" sz="1000" b="1" dirty="0">
                          <a:effectLst/>
                          <a:latin typeface="+mn-lt"/>
                        </a:rPr>
                        <a:t>index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>
                          <a:effectLst/>
                          <a:latin typeface="+mn-lt"/>
                        </a:rPr>
                        <a:t>accident_</a:t>
                      </a:r>
                    </a:p>
                    <a:p>
                      <a:pPr algn="r" fontAlgn="ctr">
                        <a:buNone/>
                      </a:pPr>
                      <a:r>
                        <a:rPr lang="en-GB" sz="1000" b="1" dirty="0">
                          <a:effectLst/>
                          <a:latin typeface="+mn-lt"/>
                        </a:rPr>
                        <a:t>year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 err="1">
                          <a:effectLst/>
                          <a:latin typeface="+mn-lt"/>
                        </a:rPr>
                        <a:t>month_of_accident</a:t>
                      </a:r>
                      <a:endParaRPr lang="en-GB" sz="1000" b="1" dirty="0">
                        <a:effectLst/>
                        <a:latin typeface="+mn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 err="1">
                          <a:effectLst/>
                          <a:latin typeface="+mn-lt"/>
                        </a:rPr>
                        <a:t>local_authority_ons_district</a:t>
                      </a:r>
                      <a:endParaRPr lang="en-GB" sz="1000" b="1" dirty="0">
                        <a:effectLst/>
                        <a:latin typeface="+mn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accident_severity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road_type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 err="1">
                          <a:effectLst/>
                          <a:latin typeface="+mn-lt"/>
                        </a:rPr>
                        <a:t>road_surface_conditions</a:t>
                      </a:r>
                      <a:endParaRPr lang="en-GB" sz="1000" b="1" dirty="0">
                        <a:effectLst/>
                        <a:latin typeface="+mn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 err="1">
                          <a:effectLst/>
                          <a:latin typeface="+mn-lt"/>
                        </a:rPr>
                        <a:t>weather_conditions</a:t>
                      </a:r>
                      <a:endParaRPr lang="en-GB" sz="1000" b="1" dirty="0">
                        <a:effectLst/>
                        <a:latin typeface="+mn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light_conditions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junction_detail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urban_or_rural_area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>
                          <a:effectLst/>
                          <a:latin typeface="+mn-lt"/>
                        </a:rPr>
                        <a:t>speed_</a:t>
                      </a:r>
                    </a:p>
                    <a:p>
                      <a:pPr algn="r" fontAlgn="ctr">
                        <a:buNone/>
                      </a:pPr>
                      <a:r>
                        <a:rPr lang="en-GB" sz="1000" b="1" dirty="0">
                          <a:effectLst/>
                          <a:latin typeface="+mn-lt"/>
                        </a:rPr>
                        <a:t>limit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 err="1">
                          <a:effectLst/>
                          <a:latin typeface="+mn-lt"/>
                        </a:rPr>
                        <a:t>time_of</a:t>
                      </a:r>
                      <a:r>
                        <a:rPr lang="en-GB" sz="1000" b="1" dirty="0">
                          <a:effectLst/>
                          <a:latin typeface="+mn-lt"/>
                        </a:rPr>
                        <a:t>_</a:t>
                      </a:r>
                    </a:p>
                    <a:p>
                      <a:pPr algn="r" fontAlgn="ctr">
                        <a:buNone/>
                      </a:pPr>
                      <a:r>
                        <a:rPr lang="en-GB" sz="1000" b="1" dirty="0">
                          <a:effectLst/>
                          <a:latin typeface="+mn-lt"/>
                        </a:rPr>
                        <a:t>accident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>
                        <a:latin typeface="+mn-lt"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962873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201401BS70002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2014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January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E09000020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Slight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Single carriageway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Dry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Fine without high winds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Darkness: street lighting unknown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Slip road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Urban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30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dirty="0">
                          <a:effectLst/>
                          <a:latin typeface="+mn-lt"/>
                        </a:rPr>
                        <a:t>23:00:00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16501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C5C26D2-B154-928E-B8E0-09651EEA64A2}"/>
              </a:ext>
            </a:extLst>
          </p:cNvPr>
          <p:cNvSpPr txBox="1"/>
          <p:nvPr/>
        </p:nvSpPr>
        <p:spPr>
          <a:xfrm>
            <a:off x="838200" y="3532834"/>
            <a:ext cx="889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2. Vehicles: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37C0E0B-2D00-9F6A-08EA-2A7B68057A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146529"/>
              </p:ext>
            </p:extLst>
          </p:nvPr>
        </p:nvGraphicFramePr>
        <p:xfrm>
          <a:off x="441960" y="3855999"/>
          <a:ext cx="8890002" cy="1194330"/>
        </p:xfrm>
        <a:graphic>
          <a:graphicData uri="http://schemas.openxmlformats.org/drawingml/2006/table">
            <a:tbl>
              <a:tblPr/>
              <a:tblGrid>
                <a:gridCol w="1481667">
                  <a:extLst>
                    <a:ext uri="{9D8B030D-6E8A-4147-A177-3AD203B41FA5}">
                      <a16:colId xmlns:a16="http://schemas.microsoft.com/office/drawing/2014/main" val="2186437980"/>
                    </a:ext>
                  </a:extLst>
                </a:gridCol>
                <a:gridCol w="1481667">
                  <a:extLst>
                    <a:ext uri="{9D8B030D-6E8A-4147-A177-3AD203B41FA5}">
                      <a16:colId xmlns:a16="http://schemas.microsoft.com/office/drawing/2014/main" val="294961018"/>
                    </a:ext>
                  </a:extLst>
                </a:gridCol>
                <a:gridCol w="1481667">
                  <a:extLst>
                    <a:ext uri="{9D8B030D-6E8A-4147-A177-3AD203B41FA5}">
                      <a16:colId xmlns:a16="http://schemas.microsoft.com/office/drawing/2014/main" val="1100763700"/>
                    </a:ext>
                  </a:extLst>
                </a:gridCol>
                <a:gridCol w="1481667">
                  <a:extLst>
                    <a:ext uri="{9D8B030D-6E8A-4147-A177-3AD203B41FA5}">
                      <a16:colId xmlns:a16="http://schemas.microsoft.com/office/drawing/2014/main" val="1807854427"/>
                    </a:ext>
                  </a:extLst>
                </a:gridCol>
                <a:gridCol w="1481667">
                  <a:extLst>
                    <a:ext uri="{9D8B030D-6E8A-4147-A177-3AD203B41FA5}">
                      <a16:colId xmlns:a16="http://schemas.microsoft.com/office/drawing/2014/main" val="3595732059"/>
                    </a:ext>
                  </a:extLst>
                </a:gridCol>
                <a:gridCol w="1481667">
                  <a:extLst>
                    <a:ext uri="{9D8B030D-6E8A-4147-A177-3AD203B41FA5}">
                      <a16:colId xmlns:a16="http://schemas.microsoft.com/office/drawing/2014/main" val="2539615001"/>
                    </a:ext>
                  </a:extLst>
                </a:gridCol>
              </a:tblGrid>
              <a:tr h="702547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br>
                        <a:rPr lang="en-GB" sz="1000" b="1" dirty="0">
                          <a:effectLst/>
                          <a:latin typeface="+mn-lt"/>
                        </a:rPr>
                      </a:br>
                      <a:r>
                        <a:rPr lang="en-GB" sz="1000" b="1" dirty="0" err="1">
                          <a:effectLst/>
                          <a:latin typeface="+mn-lt"/>
                        </a:rPr>
                        <a:t>accident_index</a:t>
                      </a:r>
                      <a:endParaRPr lang="en-GB" sz="1000" b="1" dirty="0">
                        <a:effectLst/>
                        <a:latin typeface="+mn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 err="1">
                          <a:effectLst/>
                          <a:latin typeface="+mn-lt"/>
                        </a:rPr>
                        <a:t>vehicle_reference</a:t>
                      </a:r>
                      <a:endParaRPr lang="en-GB" sz="1000" b="1" dirty="0">
                        <a:effectLst/>
                        <a:latin typeface="+mn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 err="1">
                          <a:effectLst/>
                          <a:latin typeface="+mn-lt"/>
                        </a:rPr>
                        <a:t>vehicle_type</a:t>
                      </a:r>
                      <a:endParaRPr lang="en-GB" sz="1000" b="1" dirty="0">
                        <a:effectLst/>
                        <a:latin typeface="+mn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 err="1">
                          <a:effectLst/>
                          <a:latin typeface="+mn-lt"/>
                        </a:rPr>
                        <a:t>sex_of_driver</a:t>
                      </a:r>
                      <a:endParaRPr lang="en-GB" sz="1000" b="1" dirty="0">
                        <a:effectLst/>
                        <a:latin typeface="+mn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age_band_of_driver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>
                        <a:latin typeface="+mn-lt"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4365778"/>
                  </a:ext>
                </a:extLst>
              </a:tr>
              <a:tr h="491783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 dirty="0"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dirty="0">
                          <a:effectLst/>
                          <a:latin typeface="+mn-lt"/>
                        </a:rPr>
                        <a:t>201401BS70001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Taxi/Private hire car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dirty="0">
                          <a:effectLst/>
                          <a:latin typeface="+mn-lt"/>
                        </a:rPr>
                        <a:t>46-55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971472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B681B73-50AC-F445-319A-4EA13B90D43A}"/>
              </a:ext>
            </a:extLst>
          </p:cNvPr>
          <p:cNvSpPr txBox="1"/>
          <p:nvPr/>
        </p:nvSpPr>
        <p:spPr>
          <a:xfrm>
            <a:off x="756926" y="505032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3. Casualties: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49438B3-C79C-DF82-74FC-CDBB585E3D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035829"/>
              </p:ext>
            </p:extLst>
          </p:nvPr>
        </p:nvGraphicFramePr>
        <p:xfrm>
          <a:off x="756926" y="5419661"/>
          <a:ext cx="10515600" cy="944880"/>
        </p:xfrm>
        <a:graphic>
          <a:graphicData uri="http://schemas.openxmlformats.org/drawingml/2006/table">
            <a:tbl>
              <a:tblPr/>
              <a:tblGrid>
                <a:gridCol w="1168400">
                  <a:extLst>
                    <a:ext uri="{9D8B030D-6E8A-4147-A177-3AD203B41FA5}">
                      <a16:colId xmlns:a16="http://schemas.microsoft.com/office/drawing/2014/main" val="3466654027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1751180476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950800317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439758377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1849409690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182224259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233817297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21682070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12949944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br>
                        <a:rPr lang="en-GB" sz="1000" b="1" dirty="0">
                          <a:effectLst/>
                          <a:latin typeface="+mn-lt"/>
                        </a:rPr>
                      </a:br>
                      <a:r>
                        <a:rPr lang="en-GB" sz="1000" b="1" dirty="0" err="1">
                          <a:effectLst/>
                          <a:latin typeface="+mn-lt"/>
                        </a:rPr>
                        <a:t>accident_index</a:t>
                      </a:r>
                      <a:endParaRPr lang="en-GB" sz="1000" b="1" dirty="0">
                        <a:effectLst/>
                        <a:latin typeface="+mn-l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casualty_reference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casualty_type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sex_of_casualty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age_band_of_casualty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casualty_severity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pedestrian_location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pedestrian_movement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>
                        <a:latin typeface="+mn-lt"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62987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b="1"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201401BS70004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Pedestrian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Female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26-35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Slight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>
                          <a:effectLst/>
                          <a:latin typeface="+mn-lt"/>
                        </a:rPr>
                        <a:t>Crossing on pedestrian crossing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GB" sz="1000" dirty="0">
                          <a:effectLst/>
                          <a:latin typeface="+mn-lt"/>
                        </a:rPr>
                        <a:t>Crossing from nearside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530113"/>
                  </a:ext>
                </a:extLst>
              </a:tr>
            </a:tbl>
          </a:graphicData>
        </a:graphic>
      </p:graphicFrame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928575E-3464-98E0-DA39-0819B8D591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48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5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1F55-F76D-2DF0-DEFA-B06DBDB19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100" b="1" dirty="0"/>
              <a:t>Overview of Software Solution</a:t>
            </a:r>
            <a:endParaRPr lang="en-GB" sz="4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5C672-65E6-DFA3-5895-256AC9448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800" b="1" dirty="0"/>
              <a:t>Recommended Solution: </a:t>
            </a:r>
          </a:p>
          <a:p>
            <a:pPr marL="342900" indent="-342900">
              <a:buAutoNum type="arabicPeriod"/>
            </a:pPr>
            <a:r>
              <a:rPr lang="en-IN" sz="1800" dirty="0"/>
              <a:t>R for data cleaning &amp; quality checks (</a:t>
            </a:r>
            <a:r>
              <a:rPr lang="en-IN" sz="1800" dirty="0" err="1"/>
              <a:t>dplyr</a:t>
            </a:r>
            <a:r>
              <a:rPr lang="en-IN" sz="1800" dirty="0"/>
              <a:t>, validate),</a:t>
            </a:r>
          </a:p>
          <a:p>
            <a:pPr marL="342900" indent="-342900">
              <a:buAutoNum type="arabicPeriod"/>
            </a:pPr>
            <a:r>
              <a:rPr lang="en-IN" sz="1800" dirty="0"/>
              <a:t>Hive for ETL &amp; Star Schema data mart (scalable distributed storage),</a:t>
            </a:r>
          </a:p>
          <a:p>
            <a:pPr marL="342900" indent="-342900">
              <a:buAutoNum type="arabicPeriod"/>
            </a:pPr>
            <a:r>
              <a:rPr lang="en-IN" sz="1800" dirty="0"/>
              <a:t>Tableau for visualizations (interactive dashboards).</a:t>
            </a:r>
          </a:p>
          <a:p>
            <a:pPr marL="342900" indent="-342900">
              <a:buAutoNum type="arabicPeriod"/>
            </a:pPr>
            <a:endParaRPr lang="en-IN" sz="1800" dirty="0"/>
          </a:p>
          <a:p>
            <a:r>
              <a:rPr lang="en-IN" sz="1800" b="1" dirty="0"/>
              <a:t>Justifications: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800" dirty="0"/>
              <a:t>R for initial </a:t>
            </a:r>
            <a:r>
              <a:rPr lang="en-GB" sz="1800" dirty="0">
                <a:effectLst/>
              </a:rPr>
              <a:t>processing (efficient for validation),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800" dirty="0">
                <a:effectLst/>
              </a:rPr>
              <a:t>Hive for big data handling,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800" dirty="0">
                <a:effectLst/>
              </a:rPr>
              <a:t>Tableau for user-friendly insights,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800" dirty="0">
                <a:effectLst/>
              </a:rPr>
              <a:t>Cost-effective and scalable for future data growth.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A4E6487-CB86-96E0-522D-C3CAF199F7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69047" y="361714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73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72DD9-A44E-D042-DF2A-F687353FC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8803A-A9FA-16F8-A2D2-F23537017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311" y="0"/>
            <a:ext cx="11193379" cy="1325563"/>
          </a:xfrm>
        </p:spPr>
        <p:txBody>
          <a:bodyPr>
            <a:normAutofit/>
          </a:bodyPr>
          <a:lstStyle/>
          <a:p>
            <a:r>
              <a:rPr lang="en-IN" sz="4100" b="1" dirty="0"/>
              <a:t>Data Warehouse Development Methodology (1/2)</a:t>
            </a:r>
            <a:endParaRPr lang="en-GB" sz="41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1B27FEC-CCB8-E6A6-A2BB-00B2C65A35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9310" y="1097969"/>
            <a:ext cx="11063425" cy="6186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Methodology Used: 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ETL (Extract, Transform, Load) with Hive for data mart creation.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Process: 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Extract from CSVs (clean_london_collisions_filtered.csv, etc.), 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Transform in R (cleaning, validation) and Hive (aggregations, joins),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Load into Star Schema tables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accidents_fact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time_dim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etc.).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Justification: 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ETL ensures data quality before loading,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Hive's ELT variant allows in-database transformations for efficiency with large datasets.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Why This Methodology: 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Bottom-Up approach (Star Schema) for simplicity and query performance, 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Agile-like iterations for quality checks and resolutions.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Justification: 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Suitable for big data (Hive handles distributed processing),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Flexible for future expansions (e.g., adding dimensions),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Aligns with BDDS (Big Data Distributed Storage) in Hive. 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8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3" name="Slide 9">
            <a:hlinkClick r:id="" action="ppaction://media"/>
            <a:extLst>
              <a:ext uri="{FF2B5EF4-FFF2-40B4-BE49-F238E27FC236}">
                <a16:creationId xmlns:a16="http://schemas.microsoft.com/office/drawing/2014/main" id="{47DED74E-112D-A251-3042-CEF21EA29D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61641" y="502315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6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1070</TotalTime>
  <Words>2626</Words>
  <Application>Microsoft Office PowerPoint</Application>
  <PresentationFormat>Widescreen</PresentationFormat>
  <Paragraphs>308</Paragraphs>
  <Slides>35</Slides>
  <Notes>2</Notes>
  <HiddenSlides>0</HiddenSlides>
  <MMClips>25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Aptos</vt:lpstr>
      <vt:lpstr>Aptos Display</vt:lpstr>
      <vt:lpstr>Arial</vt:lpstr>
      <vt:lpstr>Office Theme</vt:lpstr>
      <vt:lpstr>London Accident Data Mart Project </vt:lpstr>
      <vt:lpstr>Introduction to the Team</vt:lpstr>
      <vt:lpstr>Overview of the Scenario with Justification</vt:lpstr>
      <vt:lpstr>Business Questions (1/2)</vt:lpstr>
      <vt:lpstr>Business Questions (2/2)</vt:lpstr>
      <vt:lpstr>Key Features of the Data Sets (1/2)</vt:lpstr>
      <vt:lpstr>Key Features of the Data Sets (2/2)</vt:lpstr>
      <vt:lpstr>Overview of Software Solution</vt:lpstr>
      <vt:lpstr>Data Warehouse Development Methodology (1/2)</vt:lpstr>
      <vt:lpstr>Data Warehouse Development Methodology (2/2) </vt:lpstr>
      <vt:lpstr>BDDS &amp; DI Techniques (1/2)</vt:lpstr>
      <vt:lpstr>BDDS &amp; DI Techniques (2/2)</vt:lpstr>
      <vt:lpstr>R Code for Cleaning &amp; Validation (1/2)</vt:lpstr>
      <vt:lpstr>R Code for Cleaning &amp; Validation (2/2)</vt:lpstr>
      <vt:lpstr>Screenshots of the Development (1/2)</vt:lpstr>
      <vt:lpstr>Screenshots of the Development (2/2)</vt:lpstr>
      <vt:lpstr>Data Quality Checks and Resolutions (1/5)</vt:lpstr>
      <vt:lpstr>Data Quality Checks and Resolutions (2/5)</vt:lpstr>
      <vt:lpstr>Data Quality Checks and Resolutions (3/5)</vt:lpstr>
      <vt:lpstr>Data Quality Checks and Resolutions (4/5)</vt:lpstr>
      <vt:lpstr>Data Quality Checks and Resolutions (5/5)</vt:lpstr>
      <vt:lpstr>Evidence of the Developed Data Mart</vt:lpstr>
      <vt:lpstr>Evidence of Data Validity Testing (1/3)</vt:lpstr>
      <vt:lpstr>Evidence of Data Validity Testing (2/3)</vt:lpstr>
      <vt:lpstr>Evidence of Data Validity Testing (3/3)</vt:lpstr>
      <vt:lpstr>Answers to Business Questions (Q1)</vt:lpstr>
      <vt:lpstr>Answers to Business Questions (Q2)</vt:lpstr>
      <vt:lpstr>Answers to Business Questions (Q3)</vt:lpstr>
      <vt:lpstr>Answers to Business Questions (Q4)</vt:lpstr>
      <vt:lpstr>Answers to Business Questions (Q5)</vt:lpstr>
      <vt:lpstr>Final Recommendations (1/2)</vt:lpstr>
      <vt:lpstr>Final Recommendations (2/2)</vt:lpstr>
      <vt:lpstr>Appendices - R Code for Cleaning and Validation</vt:lpstr>
      <vt:lpstr>Appendices - Hive DDL and Queries</vt:lpstr>
      <vt:lpstr>Appendices - Tableau Visualizations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Dhami, Akshen (Student)</dc:creator>
  <cp:lastModifiedBy>Dhami, Akshen (Student)</cp:lastModifiedBy>
  <cp:revision>133</cp:revision>
  <dcterms:created xsi:type="dcterms:W3CDTF">2025-08-27T20:57:33Z</dcterms:created>
  <dcterms:modified xsi:type="dcterms:W3CDTF">2025-08-28T14:55:42Z</dcterms:modified>
</cp:coreProperties>
</file>

<file path=docProps/thumbnail.jpeg>
</file>